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0"/>
  </p:notesMasterIdLst>
  <p:sldIdLst>
    <p:sldId id="258" r:id="rId3"/>
    <p:sldId id="840" r:id="rId4"/>
    <p:sldId id="1691" r:id="rId5"/>
    <p:sldId id="1693" r:id="rId6"/>
    <p:sldId id="1694" r:id="rId7"/>
    <p:sldId id="1681" r:id="rId8"/>
    <p:sldId id="259" r:id="rId9"/>
    <p:sldId id="652" r:id="rId10"/>
    <p:sldId id="1655" r:id="rId11"/>
    <p:sldId id="1688" r:id="rId12"/>
    <p:sldId id="1692" r:id="rId13"/>
    <p:sldId id="812" r:id="rId14"/>
    <p:sldId id="1659" r:id="rId15"/>
    <p:sldId id="765" r:id="rId16"/>
    <p:sldId id="1657" r:id="rId17"/>
    <p:sldId id="1664" r:id="rId18"/>
    <p:sldId id="838" r:id="rId19"/>
  </p:sldIdLst>
  <p:sldSz cx="12192000" cy="6858000"/>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37000435@qq.com" initials="1"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0470" autoAdjust="0"/>
  </p:normalViewPr>
  <p:slideViewPr>
    <p:cSldViewPr snapToGrid="0">
      <p:cViewPr varScale="1">
        <p:scale>
          <a:sx n="62" d="100"/>
          <a:sy n="62" d="100"/>
        </p:scale>
        <p:origin x="812" y="48"/>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E2C044CE-0FA5-4BD8-8B58-B75C5681A2E9}" type="datetimeFigureOut">
              <a:rPr lang="zh-CN" altLang="en-US" smtClean="0"/>
              <a:t>2020/7/19</a:t>
            </a:fld>
            <a:endParaRPr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28800932-49A0-42DD-A4C5-8D4A894EE60D}" type="slidenum">
              <a:rPr lang="zh-CN" altLang="en-US" smtClean="0"/>
              <a:t>‹N°›</a:t>
            </a:fld>
            <a:endParaRPr lang="zh-CN" altLang="en-US"/>
          </a:p>
        </p:txBody>
      </p:sp>
    </p:spTree>
    <p:extLst>
      <p:ext uri="{BB962C8B-B14F-4D97-AF65-F5344CB8AC3E}">
        <p14:creationId xmlns:p14="http://schemas.microsoft.com/office/powerpoint/2010/main" val="312254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FR" altLang="zh-CN" dirty="0" smtClean="0"/>
              <a:t>Il n'existe pas de concept d'hôpital de recherche à l'étranger, qui découle de la pratique et de l'expérience réussie des universités de recherche internationales et des hôpitaux affiliés.</a:t>
            </a:r>
          </a:p>
          <a:p>
            <a:r>
              <a:rPr lang="fr-FR" altLang="zh-CN" dirty="0" smtClean="0"/>
              <a:t>Universités de recherche: les États-Unis ne représentent que 3% des universités, mais accordent 30% des diplômes de licence, 40% des diplômes de maîtrise et 80% des diplômes de doctorat; 83% des brevets des universités; est la principale source de talents de haut niveau et de réalisations de haut niveau .</a:t>
            </a:r>
          </a:p>
          <a:p>
            <a:r>
              <a:rPr lang="fr-FR" altLang="zh-CN" dirty="0" smtClean="0"/>
              <a:t>Institutions médicales de recherche: (US NIH </a:t>
            </a:r>
            <a:r>
              <a:rPr lang="fr-FR" altLang="zh-CN" dirty="0" err="1" smtClean="0"/>
              <a:t>Clinical</a:t>
            </a:r>
            <a:r>
              <a:rPr lang="fr-FR" altLang="zh-CN" dirty="0" smtClean="0"/>
              <a:t> Center) ne fournit pas de services médicaux généraux au public, accepte uniquement les patients atteints de maladies spécifiques que le NIH mène des recherches.</a:t>
            </a:r>
          </a:p>
          <a:p>
            <a:r>
              <a:rPr lang="fr-FR" altLang="zh-CN" dirty="0" smtClean="0"/>
              <a:t>Institutions médicales de recherche: (UHN, Université de Toronto, Canada) a un département des ressources animales, un département de statistiques, un département des normes de recherche clinique, un département de support technique pour les essais cliniques, un département de service de fonds, un comité d'éthique. Fournir une plate-forme, des fonds, le contrôle de la qualité de la recherche clinique, la formation du personnel et d'autres services et gestion.</a:t>
            </a:r>
            <a:endParaRPr lang="zh-CN" altLang="en-US" dirty="0"/>
          </a:p>
        </p:txBody>
      </p:sp>
      <p:sp>
        <p:nvSpPr>
          <p:cNvPr id="4" name="灯片编号占位符 3"/>
          <p:cNvSpPr>
            <a:spLocks noGrp="1"/>
          </p:cNvSpPr>
          <p:nvPr>
            <p:ph type="sldNum" sz="quarter" idx="10"/>
          </p:nvPr>
        </p:nvSpPr>
        <p:spPr/>
        <p:txBody>
          <a:bodyPr/>
          <a:lstStyle/>
          <a:p>
            <a:fld id="{28800932-49A0-42DD-A4C5-8D4A894EE60D}" type="slidenum">
              <a:rPr lang="zh-CN" altLang="en-US" smtClean="0"/>
              <a:t>3</a:t>
            </a:fld>
            <a:endParaRPr lang="zh-CN" altLang="en-US"/>
          </a:p>
        </p:txBody>
      </p:sp>
    </p:spTree>
    <p:extLst>
      <p:ext uri="{BB962C8B-B14F-4D97-AF65-F5344CB8AC3E}">
        <p14:creationId xmlns:p14="http://schemas.microsoft.com/office/powerpoint/2010/main" val="407062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00932-49A0-42DD-A4C5-8D4A894EE60D}" type="slidenum">
              <a:rPr lang="zh-CN" altLang="en-US" smtClean="0"/>
              <a:t>7</a:t>
            </a:fld>
            <a:endParaRPr lang="zh-CN" altLang="en-US"/>
          </a:p>
        </p:txBody>
      </p:sp>
    </p:spTree>
    <p:extLst>
      <p:ext uri="{BB962C8B-B14F-4D97-AF65-F5344CB8AC3E}">
        <p14:creationId xmlns:p14="http://schemas.microsoft.com/office/powerpoint/2010/main" val="50825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1C688BD-7E56-4000-82E3-DD708EE9E982}" type="slidenum">
              <a:rPr kumimoji="0" lang="zh-CN" altLang="en-US" sz="18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8</a:t>
            </a:fld>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4006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800932-49A0-42DD-A4C5-8D4A894EE60D}" type="slidenum">
              <a:rPr lang="zh-CN" altLang="en-US" smtClean="0"/>
              <a:t>12</a:t>
            </a:fld>
            <a:endParaRPr lang="zh-CN" altLang="en-US"/>
          </a:p>
        </p:txBody>
      </p:sp>
    </p:spTree>
    <p:extLst>
      <p:ext uri="{BB962C8B-B14F-4D97-AF65-F5344CB8AC3E}">
        <p14:creationId xmlns:p14="http://schemas.microsoft.com/office/powerpoint/2010/main" val="286430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"Mesures administratives pour la recherche clinique parrainées par des chercheurs de l'hôpital de Chine occidentale de l'Université du Sichuan"</a:t>
            </a:r>
          </a:p>
          <a:p>
            <a:r>
              <a:rPr lang="fr-FR" dirty="0" smtClean="0"/>
              <a:t>"Mesures administratives pour le coordonnateur des essais cliniques de l'hôpital de Chine occidentale de l'Université du Sichuan"</a:t>
            </a:r>
          </a:p>
          <a:p>
            <a:r>
              <a:rPr lang="fr-FR" dirty="0" smtClean="0"/>
              <a:t>"Données de l'hôpital de la Chine occidentale de l'Université du Sichuan et mesures de gestion des échantillons biologiques"</a:t>
            </a:r>
          </a:p>
          <a:p>
            <a:r>
              <a:rPr lang="fr-FR" dirty="0" smtClean="0"/>
              <a:t>"Mesures de gestion des essais cliniques de l'hôpital du Sichuan </a:t>
            </a:r>
            <a:r>
              <a:rPr lang="fr-FR" dirty="0" err="1" smtClean="0"/>
              <a:t>University</a:t>
            </a:r>
            <a:r>
              <a:rPr lang="fr-FR" dirty="0" smtClean="0"/>
              <a:t> West China et règles de mise en œuvre"</a:t>
            </a:r>
          </a:p>
          <a:p>
            <a:r>
              <a:rPr lang="fr-FR" dirty="0" smtClean="0"/>
              <a:t>"Revue d'éthique SOP de l'hôpital de Chine occidentale de l'Université du Sichuan"</a:t>
            </a:r>
          </a:p>
          <a:p>
            <a:r>
              <a:rPr lang="fr-FR" dirty="0" smtClean="0"/>
              <a:t>"Norme d'examen de la classification éthique de l'Université du Sichuan"</a:t>
            </a:r>
          </a:p>
          <a:p>
            <a:r>
              <a:rPr lang="fr-FR" dirty="0" smtClean="0"/>
              <a:t>"Indicateurs d'évaluation des performances de fin d'année de la recherche clinique à l'hôpital de Chine occidentale de l'Université du Sichuan"</a:t>
            </a:r>
          </a:p>
          <a:p>
            <a:r>
              <a:rPr lang="fr-FR" dirty="0" smtClean="0"/>
              <a:t>"Articles du comité de gestion de la recherche clinique de l'hôpital de Chine occidentale de l'université du Sichuan"</a:t>
            </a:r>
          </a:p>
          <a:p>
            <a:r>
              <a:rPr lang="fr-FR" dirty="0" smtClean="0"/>
              <a:t>"Sichuan </a:t>
            </a:r>
            <a:r>
              <a:rPr lang="fr-FR" dirty="0" err="1" smtClean="0"/>
              <a:t>University</a:t>
            </a:r>
            <a:r>
              <a:rPr lang="fr-FR" dirty="0" smtClean="0"/>
              <a:t> West China </a:t>
            </a:r>
            <a:r>
              <a:rPr lang="fr-FR" dirty="0" err="1" smtClean="0"/>
              <a:t>Hospital</a:t>
            </a:r>
            <a:r>
              <a:rPr lang="fr-FR" dirty="0" smtClean="0"/>
              <a:t> 1.3.5 Mesures de gestion de projet"</a:t>
            </a:r>
          </a:p>
          <a:p>
            <a:r>
              <a:rPr lang="fr-FR" dirty="0" smtClean="0"/>
              <a:t>"Mesures administratives pour les projets de recherche sur l'innovation clinique des entreprises hospitalières de l'hôpital de Chine occidentale de l'Université du Sichuan"</a:t>
            </a:r>
            <a:endParaRPr lang="fr-FR" dirty="0"/>
          </a:p>
        </p:txBody>
      </p:sp>
      <p:sp>
        <p:nvSpPr>
          <p:cNvPr id="4" name="Espace réservé du numéro de diapositive 3"/>
          <p:cNvSpPr>
            <a:spLocks noGrp="1"/>
          </p:cNvSpPr>
          <p:nvPr>
            <p:ph type="sldNum" sz="quarter" idx="10"/>
          </p:nvPr>
        </p:nvSpPr>
        <p:spPr/>
        <p:txBody>
          <a:bodyPr/>
          <a:lstStyle/>
          <a:p>
            <a:fld id="{28800932-49A0-42DD-A4C5-8D4A894EE60D}" type="slidenum">
              <a:rPr lang="zh-CN" altLang="en-US" smtClean="0"/>
              <a:t>13</a:t>
            </a:fld>
            <a:endParaRPr lang="zh-CN" altLang="en-US"/>
          </a:p>
        </p:txBody>
      </p:sp>
    </p:spTree>
    <p:extLst>
      <p:ext uri="{BB962C8B-B14F-4D97-AF65-F5344CB8AC3E}">
        <p14:creationId xmlns:p14="http://schemas.microsoft.com/office/powerpoint/2010/main" val="372387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 Approfondir la réforme du système des droits de propriété des réalisations en science et technologie de l'emploi</a:t>
            </a:r>
          </a:p>
          <a:p>
            <a:r>
              <a:rPr lang="fr-FR" dirty="0" smtClean="0"/>
              <a:t>Deuxièmement, augmenter la proportion de récompenses pour la transformation des réalisations (80-90%)</a:t>
            </a:r>
          </a:p>
          <a:p>
            <a:r>
              <a:rPr lang="fr-FR" dirty="0" smtClean="0"/>
              <a:t>3. Jouer pleinement le rôle des agences et du personnel spécialisés dans le transfert de technologie</a:t>
            </a:r>
          </a:p>
          <a:p>
            <a:r>
              <a:rPr lang="fr-FR" dirty="0" smtClean="0"/>
              <a:t>4. Incitations fiscales pour les récompenses de transformation des réalisations</a:t>
            </a:r>
          </a:p>
          <a:p>
            <a:r>
              <a:rPr lang="fr-FR" dirty="0" smtClean="0"/>
              <a:t>V. Élargir l'autonomie du financement horizontal</a:t>
            </a:r>
          </a:p>
          <a:p>
            <a:r>
              <a:rPr lang="fr-FR" dirty="0" smtClean="0"/>
              <a:t>Sixièmement, améliorer le système de reconnaissance et d'évaluation des performances</a:t>
            </a:r>
          </a:p>
          <a:p>
            <a:r>
              <a:rPr lang="fr-FR" dirty="0" smtClean="0"/>
              <a:t>7. Encourager le personnel scientifique et technologique à travailler à temps partiel</a:t>
            </a:r>
          </a:p>
          <a:p>
            <a:r>
              <a:rPr lang="fr-FR" dirty="0" smtClean="0"/>
              <a:t>8. Mettre en place un fonds de transformation des réalisations scientifiques et technologiques et un individu avancé annuel</a:t>
            </a:r>
          </a:p>
          <a:p>
            <a:r>
              <a:rPr lang="fr-FR" dirty="0" smtClean="0"/>
              <a:t>9. Exemption de risque dans la gestion</a:t>
            </a:r>
            <a:endParaRPr lang="fr-FR" dirty="0"/>
          </a:p>
        </p:txBody>
      </p:sp>
      <p:sp>
        <p:nvSpPr>
          <p:cNvPr id="4" name="Espace réservé du numéro de diapositive 3"/>
          <p:cNvSpPr>
            <a:spLocks noGrp="1"/>
          </p:cNvSpPr>
          <p:nvPr>
            <p:ph type="sldNum" sz="quarter" idx="10"/>
          </p:nvPr>
        </p:nvSpPr>
        <p:spPr/>
        <p:txBody>
          <a:bodyPr/>
          <a:lstStyle/>
          <a:p>
            <a:fld id="{28800932-49A0-42DD-A4C5-8D4A894EE60D}" type="slidenum">
              <a:rPr lang="zh-CN" altLang="en-US" smtClean="0"/>
              <a:t>14</a:t>
            </a:fld>
            <a:endParaRPr lang="zh-CN" altLang="en-US"/>
          </a:p>
        </p:txBody>
      </p:sp>
    </p:spTree>
    <p:extLst>
      <p:ext uri="{BB962C8B-B14F-4D97-AF65-F5344CB8AC3E}">
        <p14:creationId xmlns:p14="http://schemas.microsoft.com/office/powerpoint/2010/main" val="268053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 Grâce à la formation professionnelle en ligne et hors ligne et à la pratique de projets de recherche scientifique, améliorez la réflexion scientifique et la capacité des médecins dans les hôpitaux de base</a:t>
            </a:r>
          </a:p>
          <a:p>
            <a:r>
              <a:rPr lang="fr-FR" dirty="0" smtClean="0"/>
              <a:t>2. En même temps, améliorer la capacité de gestion de la recherche scientifique et la sensibilisation aux services du département de gestion de la recherche scientifique de l'hôpital de base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8800932-49A0-42DD-A4C5-8D4A894EE60D}" type="slidenum">
              <a:rPr lang="zh-CN" altLang="en-US" smtClean="0"/>
              <a:t>16</a:t>
            </a:fld>
            <a:endParaRPr lang="zh-CN" altLang="en-US"/>
          </a:p>
        </p:txBody>
      </p:sp>
    </p:spTree>
    <p:extLst>
      <p:ext uri="{BB962C8B-B14F-4D97-AF65-F5344CB8AC3E}">
        <p14:creationId xmlns:p14="http://schemas.microsoft.com/office/powerpoint/2010/main" val="188416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pPr>
              <a:defRPr/>
            </a:pPr>
            <a:endParaRPr lang="en-US" altLang="zh-CN">
              <a:solidFill>
                <a:srgbClr val="000000"/>
              </a:solidFill>
            </a:endParaRPr>
          </a:p>
        </p:txBody>
      </p:sp>
      <p:sp>
        <p:nvSpPr>
          <p:cNvPr id="8" name="Slide Number Placeholder 7"/>
          <p:cNvSpPr>
            <a:spLocks noGrp="1"/>
          </p:cNvSpPr>
          <p:nvPr>
            <p:ph type="sldNum" sz="quarter" idx="11"/>
          </p:nvPr>
        </p:nvSpPr>
        <p:spPr/>
        <p:txBody>
          <a:bodyPr/>
          <a:lstStyle/>
          <a:p>
            <a:pPr>
              <a:defRPr/>
            </a:pPr>
            <a:fld id="{24338DA4-EBBD-422C-96FF-5755809D34F6}" type="slidenum">
              <a:rPr lang="en-US" altLang="zh-CN" smtClean="0">
                <a:solidFill>
                  <a:srgbClr val="000000"/>
                </a:solidFill>
              </a:rPr>
              <a:t>‹N°›</a:t>
            </a:fld>
            <a:endParaRPr lang="en-US" altLang="zh-CN">
              <a:solidFill>
                <a:srgbClr val="000000"/>
              </a:solidFill>
            </a:endParaRPr>
          </a:p>
        </p:txBody>
      </p:sp>
      <p:sp>
        <p:nvSpPr>
          <p:cNvPr id="9" name="Footer Placeholder 8"/>
          <p:cNvSpPr>
            <a:spLocks noGrp="1"/>
          </p:cNvSpPr>
          <p:nvPr>
            <p:ph type="ftr" sz="quarter" idx="12"/>
          </p:nvPr>
        </p:nvSpPr>
        <p:spPr/>
        <p:txBody>
          <a:bodyPr/>
          <a:lstStyle/>
          <a:p>
            <a:pPr>
              <a:defRPr/>
            </a:pPr>
            <a:endParaRPr lang="en-US" altLang="zh-CN">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p>
            <a:pPr>
              <a:defRPr/>
            </a:pPr>
            <a:fld id="{18E5E901-FE3E-4FE1-96B7-5BC3453E9B81}" type="slidenum">
              <a:rPr lang="en-US" altLang="zh-CN" smtClean="0">
                <a:solidFill>
                  <a:srgbClr val="000000"/>
                </a:solidFill>
              </a:rPr>
              <a:t>‹N°›</a:t>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p>
            <a:pPr>
              <a:defRPr/>
            </a:pPr>
            <a:fld id="{13083B41-301F-44DF-A501-CF1740CAFA33}" type="slidenum">
              <a:rPr lang="en-US" altLang="zh-CN" smtClean="0">
                <a:solidFill>
                  <a:srgbClr val="000000"/>
                </a:solidFill>
              </a:rPr>
              <a:t>‹N°›</a:t>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pic>
        <p:nvPicPr>
          <p:cNvPr id="4" name="Picture 2" descr="C:\Users\iamisis\Desktop\白.jpg"/>
          <p:cNvPicPr>
            <a:picLocks noChangeAspect="1" noChangeArrowheads="1"/>
          </p:cNvPicPr>
          <p:nvPr userDrawn="1"/>
        </p:nvPicPr>
        <p:blipFill>
          <a:blip r:embed="rId2"/>
          <a:srcRect/>
          <a:stretch>
            <a:fillRect/>
          </a:stretch>
        </p:blipFill>
        <p:spPr bwMode="auto">
          <a:xfrm>
            <a:off x="0" y="-1906"/>
            <a:ext cx="12192000" cy="6859906"/>
          </a:xfrm>
          <a:prstGeom prst="rect">
            <a:avLst/>
          </a:prstGeom>
          <a:noFill/>
          <a:ln w="9525">
            <a:noFill/>
            <a:miter lim="800000"/>
            <a:headEnd/>
            <a:tailEnd/>
          </a:ln>
        </p:spPr>
      </p:pic>
      <p:sp>
        <p:nvSpPr>
          <p:cNvPr id="5" name="TextBox 7"/>
          <p:cNvSpPr txBox="1"/>
          <p:nvPr userDrawn="1"/>
        </p:nvSpPr>
        <p:spPr>
          <a:xfrm>
            <a:off x="11157952" y="5934077"/>
            <a:ext cx="417101" cy="400110"/>
          </a:xfrm>
          <a:prstGeom prst="rect">
            <a:avLst/>
          </a:prstGeom>
          <a:noFill/>
        </p:spPr>
        <p:txBody>
          <a:bodyPr wrap="none">
            <a:spAutoFit/>
          </a:bodyPr>
          <a:lstStyle/>
          <a:p>
            <a:pPr algn="ctr" fontAlgn="auto">
              <a:spcBef>
                <a:spcPts val="0"/>
              </a:spcBef>
              <a:spcAft>
                <a:spcPts val="0"/>
              </a:spcAft>
              <a:defRPr/>
            </a:pPr>
            <a:r>
              <a:rPr lang="en-US" altLang="zh-CN" sz="2000" dirty="0">
                <a:solidFill>
                  <a:srgbClr val="E70334"/>
                </a:solidFill>
                <a:latin typeface="Impact" panose="020B0806030902050204" pitchFamily="34" charset="0"/>
                <a:ea typeface="+mn-ea"/>
              </a:rPr>
              <a:t>Br</a:t>
            </a:r>
            <a:endParaRPr lang="zh-CN" altLang="en-US" sz="2000" dirty="0">
              <a:solidFill>
                <a:srgbClr val="E70334"/>
              </a:solidFill>
              <a:latin typeface="Impact" panose="020B0806030902050204" pitchFamily="34" charset="0"/>
              <a:ea typeface="+mn-ea"/>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3"/>
          <p:cNvSpPr>
            <a:spLocks noGrp="1"/>
          </p:cNvSpPr>
          <p:nvPr>
            <p:ph type="dt" sz="half" idx="10"/>
          </p:nvPr>
        </p:nvSpPr>
        <p:spPr/>
        <p:txBody>
          <a:bodyPr/>
          <a:lstStyle>
            <a:lvl1pPr>
              <a:defRPr/>
            </a:lvl1pPr>
          </a:lstStyle>
          <a:p>
            <a:pPr>
              <a:defRPr/>
            </a:pPr>
            <a:fld id="{EDFD6E2A-CEA4-47F9-AB10-3BBD42260CF7}" type="datetimeFigureOut">
              <a:rPr lang="zh-CN" altLang="en-US"/>
              <a:t>2020/7/19</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5DB36C50-0951-47A0-BA33-6D6E7356E776}" type="slidenum">
              <a:rPr lang="zh-CN" altLang="en-US"/>
              <a:t>‹N°›</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그림 9" descr="sub-1.pn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직사각형 8"/>
          <p:cNvSpPr/>
          <p:nvPr userDrawn="1"/>
        </p:nvSpPr>
        <p:spPr>
          <a:xfrm>
            <a:off x="0" y="6753228"/>
            <a:ext cx="12192000" cy="104775"/>
          </a:xfrm>
          <a:prstGeom prst="rect">
            <a:avLst/>
          </a:prstGeom>
          <a:solidFill>
            <a:srgbClr val="2244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8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2020/7/19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‹N°›</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7"/>
          <p:cNvSpPr>
            <a:spLocks noChangeArrowheads="1"/>
          </p:cNvSpPr>
          <p:nvPr userDrawn="1"/>
        </p:nvSpPr>
        <p:spPr bwMode="auto">
          <a:xfrm>
            <a:off x="0" y="0"/>
            <a:ext cx="12192000" cy="857250"/>
          </a:xfrm>
          <a:prstGeom prst="rect">
            <a:avLst/>
          </a:prstGeom>
          <a:solidFill>
            <a:srgbClr val="0255A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1800">
              <a:solidFill>
                <a:srgbClr val="FFFFFF"/>
              </a:solidFill>
              <a:latin typeface="Franklin Gothic Medium" panose="020B0603020102020204" pitchFamily="34" charset="0"/>
            </a:endParaRPr>
          </a:p>
        </p:txBody>
      </p:sp>
      <p:sp>
        <p:nvSpPr>
          <p:cNvPr id="3" name="矩形 7"/>
          <p:cNvSpPr>
            <a:spLocks noChangeArrowheads="1"/>
          </p:cNvSpPr>
          <p:nvPr userDrawn="1"/>
        </p:nvSpPr>
        <p:spPr bwMode="auto">
          <a:xfrm>
            <a:off x="2" y="857252"/>
            <a:ext cx="2952751" cy="142875"/>
          </a:xfrm>
          <a:prstGeom prst="rect">
            <a:avLst/>
          </a:prstGeom>
          <a:solidFill>
            <a:srgbClr val="0255A0">
              <a:alpha val="3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1800">
              <a:solidFill>
                <a:srgbClr val="FFFFFF"/>
              </a:solidFill>
              <a:latin typeface="Franklin Gothic Medium" panose="020B0603020102020204" pitchFamily="34" charset="0"/>
            </a:endParaRPr>
          </a:p>
        </p:txBody>
      </p:sp>
      <p:sp>
        <p:nvSpPr>
          <p:cNvPr id="4" name="矩形 7"/>
          <p:cNvSpPr>
            <a:spLocks noChangeArrowheads="1"/>
          </p:cNvSpPr>
          <p:nvPr userDrawn="1"/>
        </p:nvSpPr>
        <p:spPr bwMode="auto">
          <a:xfrm>
            <a:off x="2952751" y="857252"/>
            <a:ext cx="3048000" cy="142875"/>
          </a:xfrm>
          <a:prstGeom prst="rect">
            <a:avLst/>
          </a:prstGeom>
          <a:solidFill>
            <a:srgbClr val="0000FF">
              <a:alpha val="74901"/>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1800">
              <a:solidFill>
                <a:srgbClr val="FFFFFF"/>
              </a:solidFill>
              <a:latin typeface="Franklin Gothic Medium" panose="020B0603020102020204" pitchFamily="34" charset="0"/>
            </a:endParaRPr>
          </a:p>
        </p:txBody>
      </p:sp>
      <p:sp>
        <p:nvSpPr>
          <p:cNvPr id="5" name="矩形 7"/>
          <p:cNvSpPr>
            <a:spLocks noChangeArrowheads="1"/>
          </p:cNvSpPr>
          <p:nvPr userDrawn="1"/>
        </p:nvSpPr>
        <p:spPr bwMode="auto">
          <a:xfrm>
            <a:off x="6000753" y="857252"/>
            <a:ext cx="3143249" cy="142875"/>
          </a:xfrm>
          <a:prstGeom prst="rect">
            <a:avLst/>
          </a:prstGeom>
          <a:solidFill>
            <a:srgbClr val="0255A0">
              <a:alpha val="3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1800">
              <a:solidFill>
                <a:srgbClr val="FFFFFF"/>
              </a:solidFill>
              <a:latin typeface="Franklin Gothic Medium" panose="020B0603020102020204" pitchFamily="34" charset="0"/>
            </a:endParaRPr>
          </a:p>
        </p:txBody>
      </p:sp>
      <p:sp>
        <p:nvSpPr>
          <p:cNvPr id="6" name="矩形 7"/>
          <p:cNvSpPr>
            <a:spLocks noChangeArrowheads="1"/>
          </p:cNvSpPr>
          <p:nvPr userDrawn="1"/>
        </p:nvSpPr>
        <p:spPr bwMode="auto">
          <a:xfrm>
            <a:off x="9144000" y="857252"/>
            <a:ext cx="3048000" cy="142875"/>
          </a:xfrm>
          <a:prstGeom prst="rect">
            <a:avLst/>
          </a:prstGeom>
          <a:solidFill>
            <a:srgbClr val="0000FF">
              <a:alpha val="74901"/>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微软雅黑" panose="020B0503020204020204" pitchFamily="34" charset="-122"/>
              </a:defRPr>
            </a:lvl1pPr>
            <a:lvl2pPr marL="742950" indent="-285750">
              <a:defRPr sz="2400">
                <a:solidFill>
                  <a:schemeClr val="tx1"/>
                </a:solidFill>
                <a:latin typeface="Arial" panose="020B0604020202020204" pitchFamily="34" charset="0"/>
                <a:ea typeface="微软雅黑" panose="020B0503020204020204" pitchFamily="34" charset="-122"/>
              </a:defRPr>
            </a:lvl2pPr>
            <a:lvl3pPr marL="1143000" indent="-228600">
              <a:defRPr sz="2400">
                <a:solidFill>
                  <a:schemeClr val="tx1"/>
                </a:solidFill>
                <a:latin typeface="Arial" panose="020B0604020202020204" pitchFamily="34" charset="0"/>
                <a:ea typeface="微软雅黑" panose="020B0503020204020204" pitchFamily="34" charset="-122"/>
              </a:defRPr>
            </a:lvl3pPr>
            <a:lvl4pPr marL="1600200" indent="-228600">
              <a:defRPr sz="2400">
                <a:solidFill>
                  <a:schemeClr val="tx1"/>
                </a:solidFill>
                <a:latin typeface="Arial" panose="020B0604020202020204" pitchFamily="34" charset="0"/>
                <a:ea typeface="微软雅黑" panose="020B0503020204020204" pitchFamily="34" charset="-122"/>
              </a:defRPr>
            </a:lvl4pPr>
            <a:lvl5pPr marL="2057400" indent="-228600">
              <a:defRPr sz="24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1800">
              <a:solidFill>
                <a:srgbClr val="FFFFFF"/>
              </a:solidFill>
              <a:latin typeface="Franklin Gothic Medium" panose="020B06030201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2" name="그림 9" descr="sub-1.pn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직사각형 8"/>
          <p:cNvSpPr/>
          <p:nvPr userDrawn="1"/>
        </p:nvSpPr>
        <p:spPr>
          <a:xfrm>
            <a:off x="0" y="6753228"/>
            <a:ext cx="12192000" cy="104775"/>
          </a:xfrm>
          <a:prstGeom prst="rect">
            <a:avLst/>
          </a:prstGeom>
          <a:solidFill>
            <a:srgbClr val="2244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135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dirty="0"/>
          </a:p>
        </p:txBody>
      </p:sp>
      <p:sp>
        <p:nvSpPr>
          <p:cNvPr id="6" name="Slide Number Placeholder 5"/>
          <p:cNvSpPr>
            <a:spLocks noGrp="1"/>
          </p:cNvSpPr>
          <p:nvPr>
            <p:ph type="sldNum" sz="quarter" idx="12"/>
          </p:nvPr>
        </p:nvSpPr>
        <p:spPr/>
        <p:txBody>
          <a:bodyPr/>
          <a:lstStyle>
            <a:lvl1pPr>
              <a:defRPr b="1">
                <a:solidFill>
                  <a:schemeClr val="tx1"/>
                </a:solidFill>
              </a:defRPr>
            </a:lvl1pPr>
          </a:lstStyle>
          <a:p>
            <a:r>
              <a:rPr lang="en-US" altLang="zh-CN" dirty="0"/>
              <a:t>1</a:t>
            </a:r>
            <a:endParaRPr lang="zh-CN" altLang="en-US" dirty="0"/>
          </a:p>
        </p:txBody>
      </p:sp>
      <p:sp>
        <p:nvSpPr>
          <p:cNvPr id="10" name="长方形 12"/>
          <p:cNvSpPr/>
          <p:nvPr userDrawn="1"/>
        </p:nvSpPr>
        <p:spPr>
          <a:xfrm>
            <a:off x="9780103" y="6803352"/>
            <a:ext cx="1979897"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长方形 13"/>
          <p:cNvSpPr/>
          <p:nvPr userDrawn="1"/>
        </p:nvSpPr>
        <p:spPr>
          <a:xfrm>
            <a:off x="0" y="6803352"/>
            <a:ext cx="9780104" cy="54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长方形 14"/>
          <p:cNvSpPr/>
          <p:nvPr userDrawn="1"/>
        </p:nvSpPr>
        <p:spPr>
          <a:xfrm>
            <a:off x="11760000" y="6803352"/>
            <a:ext cx="432000" cy="54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长方形 12"/>
          <p:cNvSpPr/>
          <p:nvPr userDrawn="1"/>
        </p:nvSpPr>
        <p:spPr>
          <a:xfrm>
            <a:off x="9780103" y="6803352"/>
            <a:ext cx="1979897"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8" name="长方形 13"/>
          <p:cNvSpPr/>
          <p:nvPr userDrawn="1"/>
        </p:nvSpPr>
        <p:spPr>
          <a:xfrm>
            <a:off x="0" y="6803352"/>
            <a:ext cx="9780104" cy="54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9" name="长方形 14"/>
          <p:cNvSpPr/>
          <p:nvPr userDrawn="1"/>
        </p:nvSpPr>
        <p:spPr>
          <a:xfrm>
            <a:off x="11760000" y="6803352"/>
            <a:ext cx="432000" cy="54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r>
              <a:rPr lang="en-US" altLang="zh-CN"/>
              <a:t>1</a:t>
            </a:r>
            <a:endParaRPr lang="zh-CN" alt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p>
            <a:pPr>
              <a:defRPr/>
            </a:pPr>
            <a:fld id="{E3524A1B-F1E0-4467-BB78-A7AD4B338D8C}" type="slidenum">
              <a:rPr lang="en-US" altLang="zh-CN" smtClean="0">
                <a:solidFill>
                  <a:srgbClr val="000000"/>
                </a:solidFill>
              </a:rPr>
              <a:t>‹N°›</a:t>
            </a:fld>
            <a:endParaRPr lang="en-US" altLang="zh-CN">
              <a:solidFill>
                <a:srgbClr val="000000"/>
              </a:solidFill>
            </a:endParaRPr>
          </a:p>
        </p:txBody>
      </p:sp>
      <p:pic>
        <p:nvPicPr>
          <p:cNvPr id="7" name="Picture 2" descr="C:\Users\Gray\Desktop\20140217-医院介绍ppt2013\20140219修改\华西医学院logoSC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329" y="49188"/>
            <a:ext cx="894987" cy="67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3" descr="C:\Users\Gray\Desktop\20140217-医院介绍ppt2013\20140219修改\华西医院logoSCU.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5969" y="49188"/>
            <a:ext cx="894987" cy="67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C:\Users\Gray\Desktop\index_banner5.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07970" y="5969783"/>
            <a:ext cx="1635409" cy="909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C:\Documents and Settings\Administrator\桌面\医院模版\华西医院文章照片\新建文件夹\image4.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6722"/>
          <a:stretch>
            <a:fillRect/>
          </a:stretch>
        </p:blipFill>
        <p:spPr bwMode="auto">
          <a:xfrm>
            <a:off x="7440151" y="5969782"/>
            <a:ext cx="1536172" cy="909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Documents and Settings\Administrator\桌面\医院模版\华西医院文章照片\新建文件夹\148.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976321" y="5921800"/>
            <a:ext cx="1558267" cy="923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Documents and Settings\Administrator\桌面\医院模版\华西医院文章照片\新建文件夹\image3.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623" r="1488"/>
          <a:stretch>
            <a:fillRect/>
          </a:stretch>
        </p:blipFill>
        <p:spPr bwMode="auto">
          <a:xfrm>
            <a:off x="10534588" y="5869204"/>
            <a:ext cx="1657413" cy="988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内容占位符 1"/>
          <p:cNvSpPr>
            <a:spLocks noGrp="1"/>
          </p:cNvSpPr>
          <p:nvPr>
            <p:ph idx="4294967295"/>
          </p:nvPr>
        </p:nvSpPr>
        <p:spPr>
          <a:xfrm>
            <a:off x="609600" y="1600203"/>
            <a:ext cx="10972800" cy="4525963"/>
          </a:xfrm>
        </p:spPr>
        <p:txBody>
          <a:bodyPr/>
          <a:lstStyle/>
          <a:p>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r>
              <a:rPr lang="en-US" altLang="zh-CN"/>
              <a:t>1</a:t>
            </a:r>
            <a:endParaRPr lang="zh-CN" alt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en-US" dirty="0"/>
          </a:p>
        </p:txBody>
      </p:sp>
      <p:sp>
        <p:nvSpPr>
          <p:cNvPr id="8" name="Footer Placeholder 7"/>
          <p:cNvSpPr>
            <a:spLocks noGrp="1"/>
          </p:cNvSpPr>
          <p:nvPr>
            <p:ph type="ftr" sz="quarter" idx="11"/>
          </p:nvPr>
        </p:nvSpPr>
        <p:spPr/>
        <p:txBody>
          <a:bodyPr/>
          <a:lstStyle/>
          <a:p>
            <a:pPr>
              <a:defRPr/>
            </a:pPr>
            <a:r>
              <a:rPr lang="en-US" altLang="zh-CN"/>
              <a:t>1</a:t>
            </a:r>
            <a:endParaRPr lang="zh-CN" altLang="en-US"/>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a:p>
        </p:txBody>
      </p:sp>
      <p:sp>
        <p:nvSpPr>
          <p:cNvPr id="4" name="Footer Placeholder 3"/>
          <p:cNvSpPr>
            <a:spLocks noGrp="1"/>
          </p:cNvSpPr>
          <p:nvPr>
            <p:ph type="ftr" sz="quarter" idx="11"/>
          </p:nvPr>
        </p:nvSpPr>
        <p:spPr/>
        <p:txBody>
          <a:bodyPr/>
          <a:lstStyle/>
          <a:p>
            <a:pPr>
              <a:defRPr/>
            </a:pPr>
            <a:r>
              <a:rPr lang="en-US" altLang="zh-CN"/>
              <a:t>1</a:t>
            </a:r>
            <a:endParaRPr lang="zh-CN" alt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en-US"/>
          </a:p>
        </p:txBody>
      </p:sp>
      <p:sp>
        <p:nvSpPr>
          <p:cNvPr id="3" name="Footer Placeholder 2"/>
          <p:cNvSpPr>
            <a:spLocks noGrp="1"/>
          </p:cNvSpPr>
          <p:nvPr>
            <p:ph type="ftr" sz="quarter" idx="11"/>
          </p:nvPr>
        </p:nvSpPr>
        <p:spPr/>
        <p:txBody>
          <a:bodyPr/>
          <a:lstStyle/>
          <a:p>
            <a:pPr>
              <a:defRPr/>
            </a:pPr>
            <a:r>
              <a:rPr lang="en-US" altLang="zh-CN"/>
              <a:t>1</a:t>
            </a:r>
            <a:endParaRPr lang="zh-CN" altLang="en-US"/>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r>
              <a:rPr lang="en-US" altLang="zh-CN"/>
              <a:t>1</a:t>
            </a:r>
            <a:endParaRPr lang="zh-CN" alt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r>
              <a:rPr lang="en-US" altLang="zh-CN"/>
              <a:t>1</a:t>
            </a:r>
            <a:endParaRPr lang="zh-CN" alt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r>
              <a:rPr lang="en-US" altLang="zh-CN"/>
              <a:t>1</a:t>
            </a:r>
            <a:endParaRPr lang="zh-CN" alt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r>
              <a:rPr lang="en-US" altLang="zh-CN"/>
              <a:t>1</a:t>
            </a:r>
            <a:endParaRPr lang="zh-CN" alt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目录">
    <p:bg>
      <p:bgPr>
        <a:solidFill>
          <a:schemeClr val="bg1"/>
        </a:solidFill>
        <a:effectLst/>
      </p:bgPr>
    </p:bg>
    <p:spTree>
      <p:nvGrpSpPr>
        <p:cNvPr id="1" name=""/>
        <p:cNvGrpSpPr/>
        <p:nvPr/>
      </p:nvGrpSpPr>
      <p:grpSpPr>
        <a:xfrm>
          <a:off x="0" y="0"/>
          <a:ext cx="0" cy="0"/>
          <a:chOff x="0" y="0"/>
          <a:chExt cx="0" cy="0"/>
        </a:xfrm>
      </p:grpSpPr>
      <p:sp>
        <p:nvSpPr>
          <p:cNvPr id="7" name="日期占位符 1027"/>
          <p:cNvSpPr>
            <a:spLocks noGrp="1"/>
          </p:cNvSpPr>
          <p:nvPr>
            <p:ph type="dt" sz="half" idx="2"/>
          </p:nvPr>
        </p:nvSpPr>
        <p:spPr>
          <a:xfrm>
            <a:off x="609600" y="6245225"/>
            <a:ext cx="2844800" cy="476250"/>
          </a:xfrm>
          <a:prstGeom prst="rect">
            <a:avLst/>
          </a:prstGeom>
        </p:spPr>
        <p:txBody>
          <a:bodyPr/>
          <a:lstStyle>
            <a:lvl1pPr>
              <a:defRPr/>
            </a:lvl1pPr>
          </a:lstStyle>
          <a:p>
            <a:pPr>
              <a:defRPr/>
            </a:pPr>
            <a:endParaRPr lang="zh-CN" altLang="en-US" dirty="0"/>
          </a:p>
        </p:txBody>
      </p:sp>
      <p:sp>
        <p:nvSpPr>
          <p:cNvPr id="8" name="页脚占位符 1028"/>
          <p:cNvSpPr>
            <a:spLocks noGrp="1"/>
          </p:cNvSpPr>
          <p:nvPr>
            <p:ph type="ftr" sz="quarter" idx="3"/>
          </p:nvPr>
        </p:nvSpPr>
        <p:spPr>
          <a:xfrm>
            <a:off x="4165600" y="6245225"/>
            <a:ext cx="3860800" cy="476250"/>
          </a:xfrm>
          <a:prstGeom prst="rect">
            <a:avLst/>
          </a:prstGeom>
        </p:spPr>
        <p:txBody>
          <a:bodyPr/>
          <a:lstStyle>
            <a:lvl1pPr>
              <a:defRPr/>
            </a:lvl1pPr>
          </a:lstStyle>
          <a:p>
            <a:pPr>
              <a:defRPr/>
            </a:pPr>
            <a:r>
              <a:rPr lang="en-US" altLang="zh-CN"/>
              <a:t>1</a:t>
            </a:r>
            <a:endParaRPr lang="zh-CN" altLang="en-US"/>
          </a:p>
        </p:txBody>
      </p:sp>
      <p:sp>
        <p:nvSpPr>
          <p:cNvPr id="9" name="灯片编号占位符 1029"/>
          <p:cNvSpPr>
            <a:spLocks noGrp="1"/>
          </p:cNvSpPr>
          <p:nvPr>
            <p:ph type="sldNum" sz="quarter" idx="4"/>
          </p:nvPr>
        </p:nvSpPr>
        <p:spPr>
          <a:xfrm>
            <a:off x="8737600" y="6245225"/>
            <a:ext cx="2844800" cy="476250"/>
          </a:xfrm>
          <a:prstGeom prst="rect">
            <a:avLst/>
          </a:prstGeom>
        </p:spPr>
        <p:txBody>
          <a:bodyPr vert="horz" wrap="square" lIns="91440" tIns="45720" rIns="91440" bIns="45720" numCol="1" anchor="t" anchorCtr="0" compatLnSpc="1"/>
          <a:lstStyle/>
          <a:p>
            <a:pPr algn="r"/>
            <a:fld id="{9A0DB2DC-4C9A-4742-B13C-FB6460FD3503}" type="slidenum">
              <a:rPr lang="zh-CN" altLang="en-US" dirty="0"/>
              <a:t>‹N°›</a:t>
            </a:fld>
            <a:endParaRPr lang="zh-CN" altLang="en-US" dirty="0"/>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sp>
        <p:nvSpPr>
          <p:cNvPr id="2" name="长方形 12"/>
          <p:cNvSpPr/>
          <p:nvPr userDrawn="1"/>
        </p:nvSpPr>
        <p:spPr>
          <a:xfrm>
            <a:off x="9780103" y="6803352"/>
            <a:ext cx="1979897"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 name="长方形 13"/>
          <p:cNvSpPr/>
          <p:nvPr userDrawn="1"/>
        </p:nvSpPr>
        <p:spPr>
          <a:xfrm>
            <a:off x="0" y="6803352"/>
            <a:ext cx="9780104" cy="54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4" name="长方形 14"/>
          <p:cNvSpPr/>
          <p:nvPr userDrawn="1"/>
        </p:nvSpPr>
        <p:spPr>
          <a:xfrm>
            <a:off x="11760000" y="6803352"/>
            <a:ext cx="432000" cy="54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3"/>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963084" y="4068766"/>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p>
            <a:pPr>
              <a:defRPr/>
            </a:pPr>
            <a:fld id="{7400C887-FC93-4433-9772-0987953B1D18}" type="slidenum">
              <a:rPr lang="en-US" altLang="zh-CN" smtClean="0">
                <a:solidFill>
                  <a:srgbClr val="000000"/>
                </a:solidFill>
              </a:rPr>
              <a:t>‹N°›</a:t>
            </a:fld>
            <a:endParaRPr lang="en-US" altLang="zh-CN">
              <a:solidFill>
                <a:srgbClr val="000000"/>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A24656EA-608B-4E07-8DCC-9775D8E2EA55}" type="datetime1">
              <a:rPr lang="zh-CN" altLang="en-US"/>
              <a:t>2020/7/19</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BF09908D-DDE6-4B0B-BDCC-7497DF8C4677}" type="slidenum">
              <a:rPr lang="zh-CN" altLang="en-US"/>
              <a:t>‹N°›</a:t>
            </a:fld>
            <a:endParaRPr lang="zh-CN" altLang="en-US" sz="1800">
              <a:solidFill>
                <a:schemeClr val="tx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0_标题和内容">
    <p:spTree>
      <p:nvGrpSpPr>
        <p:cNvPr id="1" name=""/>
        <p:cNvGrpSpPr/>
        <p:nvPr/>
      </p:nvGrpSpPr>
      <p:grpSpPr>
        <a:xfrm>
          <a:off x="0" y="0"/>
          <a:ext cx="0" cy="0"/>
          <a:chOff x="0" y="0"/>
          <a:chExt cx="0" cy="0"/>
        </a:xfrm>
      </p:grpSpPr>
      <p:pic>
        <p:nvPicPr>
          <p:cNvPr id="3" name="Picture 2" descr="C:\Users\Gray\Desktop\20140217-医院介绍ppt2013\20140219修改\华西医学院logoSCU.png"/>
          <p:cNvPicPr>
            <a:picLocks noChangeAspect="1" noChangeArrowheads="1"/>
          </p:cNvPicPr>
          <p:nvPr userDrawn="1"/>
        </p:nvPicPr>
        <p:blipFill>
          <a:blip r:embed="rId2" cstate="print"/>
          <a:srcRect/>
          <a:stretch>
            <a:fillRect/>
          </a:stretch>
        </p:blipFill>
        <p:spPr bwMode="auto">
          <a:xfrm>
            <a:off x="46567" y="49213"/>
            <a:ext cx="895351" cy="671512"/>
          </a:xfrm>
          <a:prstGeom prst="rect">
            <a:avLst/>
          </a:prstGeom>
          <a:ln>
            <a:noFill/>
          </a:ln>
          <a:effectLst>
            <a:outerShdw blurRad="292100" dist="139700" dir="2700000" algn="tl" rotWithShape="0">
              <a:srgbClr val="333333">
                <a:alpha val="65000"/>
              </a:srgbClr>
            </a:outerShdw>
          </a:effectLst>
        </p:spPr>
      </p:pic>
      <p:pic>
        <p:nvPicPr>
          <p:cNvPr id="4" name="Picture 3" descr="C:\Users\Gray\Desktop\20140217-医院介绍ppt2013\20140219修改\华西医院logoSCU.png"/>
          <p:cNvPicPr>
            <a:picLocks noChangeAspect="1" noChangeArrowheads="1"/>
          </p:cNvPicPr>
          <p:nvPr userDrawn="1"/>
        </p:nvPicPr>
        <p:blipFill>
          <a:blip r:embed="rId3" cstate="print"/>
          <a:srcRect/>
          <a:stretch>
            <a:fillRect/>
          </a:stretch>
        </p:blipFill>
        <p:spPr bwMode="auto">
          <a:xfrm>
            <a:off x="1145118" y="49213"/>
            <a:ext cx="895349" cy="671512"/>
          </a:xfrm>
          <a:prstGeom prst="rect">
            <a:avLst/>
          </a:prstGeom>
          <a:ln>
            <a:noFill/>
          </a:ln>
          <a:effectLst>
            <a:outerShdw blurRad="292100" dist="139700" dir="2700000" algn="tl" rotWithShape="0">
              <a:srgbClr val="333333">
                <a:alpha val="65000"/>
              </a:srgbClr>
            </a:outerShdw>
          </a:effectLst>
        </p:spPr>
      </p:pic>
      <p:sp>
        <p:nvSpPr>
          <p:cNvPr id="14" name="内容占位符 1"/>
          <p:cNvSpPr>
            <a:spLocks noGrp="1"/>
          </p:cNvSpPr>
          <p:nvPr>
            <p:ph idx="4294967295"/>
          </p:nvPr>
        </p:nvSpPr>
        <p:spPr>
          <a:xfrm>
            <a:off x="609600" y="1600201"/>
            <a:ext cx="10972800" cy="4525963"/>
          </a:xfrm>
        </p:spPr>
        <p:txBody>
          <a:bodyPr/>
          <a:lstStyle/>
          <a:p>
            <a:endParaRPr lang="zh-CN" altLang="en-US" dirty="0"/>
          </a:p>
        </p:txBody>
      </p:sp>
      <p:sp>
        <p:nvSpPr>
          <p:cNvPr id="9"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10" name="Slide Number Placeholder 5"/>
          <p:cNvSpPr>
            <a:spLocks noGrp="1"/>
          </p:cNvSpPr>
          <p:nvPr>
            <p:ph type="sldNum" sz="quarter" idx="11"/>
          </p:nvPr>
        </p:nvSpPr>
        <p:spPr/>
        <p:txBody>
          <a:bodyPr/>
          <a:lstStyle>
            <a:lvl1pPr fontAlgn="auto">
              <a:spcBef>
                <a:spcPts val="0"/>
              </a:spcBef>
              <a:spcAft>
                <a:spcPts val="0"/>
              </a:spcAft>
              <a:defRPr/>
            </a:lvl1pPr>
          </a:lstStyle>
          <a:p>
            <a:pPr>
              <a:defRPr/>
            </a:pPr>
            <a:fld id="{FD3D9170-BFE3-4504-BABB-6D046DDBC75E}" type="slidenum">
              <a:rPr lang="en-US" altLang="zh-CN"/>
              <a:t>‹N°›</a:t>
            </a:fld>
            <a:endParaRPr lang="en-US" altLang="zh-CN"/>
          </a:p>
        </p:txBody>
      </p:sp>
      <p:sp>
        <p:nvSpPr>
          <p:cNvPr id="11" name="长方形 12"/>
          <p:cNvSpPr/>
          <p:nvPr userDrawn="1"/>
        </p:nvSpPr>
        <p:spPr>
          <a:xfrm>
            <a:off x="9780103" y="6803352"/>
            <a:ext cx="1979897"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长方形 13"/>
          <p:cNvSpPr/>
          <p:nvPr userDrawn="1"/>
        </p:nvSpPr>
        <p:spPr>
          <a:xfrm>
            <a:off x="0" y="6803352"/>
            <a:ext cx="9780104" cy="54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3" name="长方形 14"/>
          <p:cNvSpPr/>
          <p:nvPr userDrawn="1"/>
        </p:nvSpPr>
        <p:spPr>
          <a:xfrm>
            <a:off x="11760000" y="6803352"/>
            <a:ext cx="432000" cy="54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p>
            <a:pPr>
              <a:defRPr/>
            </a:pPr>
            <a:fld id="{AC880FAB-D952-473F-8EB7-CF12EED18D14}" type="slidenum">
              <a:rPr lang="en-US" altLang="zh-CN" smtClean="0">
                <a:solidFill>
                  <a:srgbClr val="000000"/>
                </a:solidFill>
              </a:rPr>
              <a:t>‹N°›</a:t>
            </a:fld>
            <a:endParaRPr lang="en-US" altLang="zh-CN">
              <a:solidFill>
                <a:srgbClr val="000000"/>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6197602"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p>
            <a:pPr>
              <a:defRPr/>
            </a:pPr>
            <a:fld id="{CCFF0E11-602E-48D7-B8BB-5FD8C013C32C}" type="slidenum">
              <a:rPr lang="en-US" altLang="zh-CN" smtClean="0">
                <a:solidFill>
                  <a:srgbClr val="000000"/>
                </a:solidFill>
              </a:rPr>
              <a:t>‹N°›</a:t>
            </a:fld>
            <a:endParaRPr lang="en-US" altLang="zh-CN">
              <a:solidFill>
                <a:srgbClr val="000000"/>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6230112" y="2212851"/>
            <a:ext cx="5388864" cy="39131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p>
            <a:pPr>
              <a:defRPr/>
            </a:pPr>
            <a:fld id="{58EB8E7C-D989-4935-B928-1444B0E2EA42}" type="slidenum">
              <a:rPr lang="en-US" altLang="zh-CN" smtClean="0">
                <a:solidFill>
                  <a:srgbClr val="000000"/>
                </a:solidFill>
              </a:rPr>
              <a:t>‹N°›</a:t>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p>
            <a:pPr>
              <a:defRPr/>
            </a:pPr>
            <a:fld id="{E94D53BB-2926-40DC-976F-64984B3739F7}" type="slidenum">
              <a:rPr lang="en-US" altLang="zh-CN" smtClean="0">
                <a:solidFill>
                  <a:srgbClr val="000000"/>
                </a:solidFill>
              </a:rPr>
              <a:t>‹N°›</a:t>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876118"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958851" y="273053"/>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7876118" y="2438403"/>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p>
            <a:pPr>
              <a:defRPr/>
            </a:pPr>
            <a:fld id="{6F2990AD-C5EB-4993-B8EE-445C45A98D42}" type="slidenum">
              <a:rPr lang="en-US" altLang="zh-CN" smtClean="0">
                <a:solidFill>
                  <a:srgbClr val="000000"/>
                </a:solidFill>
              </a:rPr>
              <a:t>‹N°›</a:t>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0"/>
            <a:ext cx="7615765" cy="895350"/>
          </a:xfrm>
        </p:spPr>
        <p:txBody>
          <a:bodyPr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p>
            <a:pPr>
              <a:defRPr/>
            </a:pPr>
            <a:fld id="{CBBE2694-D4E3-4A3E-B78A-37DEBAA82313}" type="slidenum">
              <a:rPr lang="en-US" altLang="zh-CN" smtClean="0">
                <a:solidFill>
                  <a:srgbClr val="000000"/>
                </a:solidFill>
              </a:rPr>
              <a:t>‹N°›</a:t>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1ppt.com/moban/" TargetMode="External"/><Relationship Id="rId26" Type="http://schemas.openxmlformats.org/officeDocument/2006/relationships/hyperlink" Target="http://www.1ppt.com/word/" TargetMode="External"/><Relationship Id="rId3" Type="http://schemas.openxmlformats.org/officeDocument/2006/relationships/slideLayout" Target="../slideLayouts/slideLayout3.xml"/><Relationship Id="rId21" Type="http://schemas.openxmlformats.org/officeDocument/2006/relationships/hyperlink" Target="http://www.1ppt.com/sucai/"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hyperlink" Target="http://www.1ppt.com/powerpoint/"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1ppt.com/jieri/" TargetMode="External"/><Relationship Id="rId29" Type="http://schemas.openxmlformats.org/officeDocument/2006/relationships/hyperlink" Target="http://www.1ppt.com/kejia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www.1ppt.com/xiazai/" TargetMode="External"/><Relationship Id="rId32"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www.1ppt.com/tubiao/" TargetMode="External"/><Relationship Id="rId28" Type="http://schemas.openxmlformats.org/officeDocument/2006/relationships/hyperlink" Target="http://www.1ppt.com/biaoge/" TargetMode="External"/><Relationship Id="rId10" Type="http://schemas.openxmlformats.org/officeDocument/2006/relationships/slideLayout" Target="../slideLayouts/slideLayout10.xml"/><Relationship Id="rId19" Type="http://schemas.openxmlformats.org/officeDocument/2006/relationships/hyperlink" Target="http://www.1ppt.com/hangye/" TargetMode="Externa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www.1ppt.com/beijing/" TargetMode="External"/><Relationship Id="rId27" Type="http://schemas.openxmlformats.org/officeDocument/2006/relationships/hyperlink" Target="http://www.1ppt.com/excel/" TargetMode="External"/><Relationship Id="rId30" Type="http://schemas.openxmlformats.org/officeDocument/2006/relationships/hyperlink" Target="http://www.1ppt.com/fanwen/"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484463" y="6356353"/>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anose="020B0502020202020204" pitchFamily="34" charset="0"/>
              </a:defRPr>
            </a:lvl1pPr>
          </a:lstStyle>
          <a:p>
            <a:pPr fontAlgn="base">
              <a:spcBef>
                <a:spcPct val="0"/>
              </a:spcBef>
              <a:spcAft>
                <a:spcPct val="0"/>
              </a:spcAft>
              <a:defRPr/>
            </a:pPr>
            <a:endParaRPr lang="en-US" altLang="zh-CN">
              <a:solidFill>
                <a:srgbClr val="000000"/>
              </a:solidFill>
            </a:endParaRPr>
          </a:p>
        </p:txBody>
      </p:sp>
      <p:sp>
        <p:nvSpPr>
          <p:cNvPr id="5" name="Footer Placeholder 4"/>
          <p:cNvSpPr>
            <a:spLocks noGrp="1"/>
          </p:cNvSpPr>
          <p:nvPr>
            <p:ph type="ftr" sz="quarter" idx="3"/>
          </p:nvPr>
        </p:nvSpPr>
        <p:spPr>
          <a:xfrm>
            <a:off x="878887" y="6356353"/>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anose="020B0502020202020204" pitchFamily="34" charset="0"/>
              </a:defRPr>
            </a:lvl1pPr>
          </a:lstStyle>
          <a:p>
            <a:pPr fontAlgn="base">
              <a:spcBef>
                <a:spcPct val="0"/>
              </a:spcBef>
              <a:spcAft>
                <a:spcPct val="0"/>
              </a:spcAft>
              <a:defRPr/>
            </a:pPr>
            <a:endParaRPr lang="en-US" altLang="zh-CN">
              <a:solidFill>
                <a:srgbClr val="000000"/>
              </a:solidFill>
            </a:endParaRPr>
          </a:p>
        </p:txBody>
      </p:sp>
      <p:sp>
        <p:nvSpPr>
          <p:cNvPr id="6" name="Slide Number Placeholder 5"/>
          <p:cNvSpPr>
            <a:spLocks noGrp="1"/>
          </p:cNvSpPr>
          <p:nvPr>
            <p:ph type="sldNum" sz="quarter" idx="4"/>
          </p:nvPr>
        </p:nvSpPr>
        <p:spPr>
          <a:xfrm>
            <a:off x="11391039" y="6356353"/>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anose="020B0502020202020204" pitchFamily="34" charset="0"/>
              </a:defRPr>
            </a:lvl1pPr>
          </a:lstStyle>
          <a:p>
            <a:pPr fontAlgn="base">
              <a:spcBef>
                <a:spcPct val="0"/>
              </a:spcBef>
              <a:spcAft>
                <a:spcPct val="0"/>
              </a:spcAft>
              <a:defRPr/>
            </a:pPr>
            <a:fld id="{7F271AD0-49CB-4CA9-9D08-F1158367E5ED}" type="slidenum">
              <a:rPr lang="en-US" altLang="zh-CN" smtClean="0">
                <a:solidFill>
                  <a:srgbClr val="000000"/>
                </a:solidFill>
              </a:rPr>
              <a:t>‹N°›</a:t>
            </a:fld>
            <a:endParaRPr lang="en-US" altLang="zh-CN">
              <a:solidFill>
                <a:srgbClr val="000000"/>
              </a:solidFill>
            </a:endParaRPr>
          </a:p>
        </p:txBody>
      </p:sp>
      <p:sp>
        <p:nvSpPr>
          <p:cNvPr id="7" name="Oval 6"/>
          <p:cNvSpPr/>
          <p:nvPr/>
        </p:nvSpPr>
        <p:spPr>
          <a:xfrm>
            <a:off x="11277015"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7"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矩形 13"/>
          <p:cNvSpPr>
            <a:spLocks noChangeArrowheads="1"/>
          </p:cNvSpPr>
          <p:nvPr userDrawn="1"/>
        </p:nvSpPr>
        <p:spPr bwMode="auto">
          <a:xfrm>
            <a:off x="334436" y="1341438"/>
            <a:ext cx="21124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en-US" altLang="zh-CN" sz="300">
                <a:solidFill>
                  <a:srgbClr val="4A452A"/>
                </a:solidFill>
                <a:latin typeface="Calibri" panose="020F0502020204030204" pitchFamily="34" charset="0"/>
              </a:rPr>
              <a:t>PPT</a:t>
            </a:r>
            <a:r>
              <a:rPr lang="zh-CN" altLang="en-US" sz="300">
                <a:solidFill>
                  <a:srgbClr val="4A452A"/>
                </a:solidFill>
                <a:latin typeface="Calibri" panose="020F0502020204030204" pitchFamily="34" charset="0"/>
              </a:rPr>
              <a:t>模板下载：</a:t>
            </a:r>
            <a:r>
              <a:rPr lang="en-US" altLang="zh-CN" sz="300">
                <a:solidFill>
                  <a:srgbClr val="4A452A"/>
                </a:solidFill>
                <a:latin typeface="Calibri" panose="020F0502020204030204" pitchFamily="34" charset="0"/>
                <a:hlinkClick r:id="rId18"/>
              </a:rPr>
              <a:t>www.1ppt.com/moban/</a:t>
            </a:r>
            <a:r>
              <a:rPr lang="en-US" altLang="zh-CN" sz="300">
                <a:solidFill>
                  <a:srgbClr val="4A452A"/>
                </a:solidFill>
                <a:latin typeface="Calibri" panose="020F0502020204030204" pitchFamily="34" charset="0"/>
              </a:rPr>
              <a:t>     </a:t>
            </a:r>
            <a:r>
              <a:rPr lang="zh-CN" altLang="en-US" sz="300">
                <a:solidFill>
                  <a:srgbClr val="4A452A"/>
                </a:solidFill>
                <a:latin typeface="Calibri" panose="020F0502020204030204" pitchFamily="34" charset="0"/>
              </a:rPr>
              <a:t>行业</a:t>
            </a:r>
            <a:r>
              <a:rPr lang="en-US" altLang="zh-CN" sz="300">
                <a:solidFill>
                  <a:srgbClr val="4A452A"/>
                </a:solidFill>
                <a:latin typeface="Calibri" panose="020F0502020204030204" pitchFamily="34" charset="0"/>
              </a:rPr>
              <a:t>PPT</a:t>
            </a:r>
            <a:r>
              <a:rPr lang="zh-CN" altLang="en-US" sz="300">
                <a:solidFill>
                  <a:srgbClr val="4A452A"/>
                </a:solidFill>
                <a:latin typeface="Calibri" panose="020F0502020204030204" pitchFamily="34" charset="0"/>
              </a:rPr>
              <a:t>模板：</a:t>
            </a:r>
            <a:r>
              <a:rPr lang="en-US" altLang="zh-CN" sz="300">
                <a:solidFill>
                  <a:srgbClr val="4A452A"/>
                </a:solidFill>
                <a:latin typeface="Calibri" panose="020F0502020204030204" pitchFamily="34" charset="0"/>
                <a:hlinkClick r:id="rId19"/>
              </a:rPr>
              <a:t>www.1ppt.com/hangye/</a:t>
            </a:r>
            <a:r>
              <a:rPr lang="en-US" altLang="zh-CN" sz="300">
                <a:solidFill>
                  <a:srgbClr val="4A452A"/>
                </a:solidFill>
                <a:latin typeface="Calibri" panose="020F0502020204030204" pitchFamily="34" charset="0"/>
              </a:rPr>
              <a:t> </a:t>
            </a:r>
          </a:p>
          <a:p>
            <a:pPr eaLnBrk="1" fontAlgn="base" hangingPunct="1">
              <a:spcBef>
                <a:spcPct val="0"/>
              </a:spcBef>
              <a:spcAft>
                <a:spcPct val="0"/>
              </a:spcAft>
              <a:defRPr/>
            </a:pPr>
            <a:r>
              <a:rPr lang="zh-CN" altLang="en-US" sz="300">
                <a:solidFill>
                  <a:srgbClr val="4A452A"/>
                </a:solidFill>
                <a:latin typeface="Calibri" panose="020F0502020204030204" pitchFamily="34" charset="0"/>
              </a:rPr>
              <a:t>节日</a:t>
            </a:r>
            <a:r>
              <a:rPr lang="en-US" altLang="zh-CN" sz="300">
                <a:solidFill>
                  <a:srgbClr val="4A452A"/>
                </a:solidFill>
                <a:latin typeface="Calibri" panose="020F0502020204030204" pitchFamily="34" charset="0"/>
              </a:rPr>
              <a:t>PPT</a:t>
            </a:r>
            <a:r>
              <a:rPr lang="zh-CN" altLang="en-US" sz="300">
                <a:solidFill>
                  <a:srgbClr val="4A452A"/>
                </a:solidFill>
                <a:latin typeface="Calibri" panose="020F0502020204030204" pitchFamily="34" charset="0"/>
              </a:rPr>
              <a:t>模板：</a:t>
            </a:r>
            <a:r>
              <a:rPr lang="en-US" altLang="zh-CN" sz="300">
                <a:solidFill>
                  <a:srgbClr val="4A452A"/>
                </a:solidFill>
                <a:latin typeface="Calibri" panose="020F0502020204030204" pitchFamily="34" charset="0"/>
                <a:hlinkClick r:id="rId20"/>
              </a:rPr>
              <a:t>www.1ppt.com/jieri/</a:t>
            </a:r>
            <a:r>
              <a:rPr lang="en-US" altLang="zh-CN" sz="300">
                <a:solidFill>
                  <a:srgbClr val="4A452A"/>
                </a:solidFill>
                <a:latin typeface="Calibri" panose="020F0502020204030204" pitchFamily="34" charset="0"/>
              </a:rPr>
              <a:t>           PPT</a:t>
            </a:r>
            <a:r>
              <a:rPr lang="zh-CN" altLang="en-US" sz="300">
                <a:solidFill>
                  <a:srgbClr val="4A452A"/>
                </a:solidFill>
                <a:latin typeface="Calibri" panose="020F0502020204030204" pitchFamily="34" charset="0"/>
              </a:rPr>
              <a:t>素材下载：</a:t>
            </a:r>
            <a:r>
              <a:rPr lang="en-US" altLang="zh-CN" sz="300">
                <a:solidFill>
                  <a:srgbClr val="4A452A"/>
                </a:solidFill>
                <a:latin typeface="Calibri" panose="020F0502020204030204" pitchFamily="34" charset="0"/>
                <a:hlinkClick r:id="rId21"/>
              </a:rPr>
              <a:t>www.1ppt.com/sucai/</a:t>
            </a:r>
            <a:endParaRPr lang="en-US" altLang="zh-CN" sz="300">
              <a:solidFill>
                <a:srgbClr val="4A452A"/>
              </a:solidFill>
              <a:latin typeface="Calibri" panose="020F0502020204030204" pitchFamily="34" charset="0"/>
            </a:endParaRPr>
          </a:p>
          <a:p>
            <a:pPr eaLnBrk="1" fontAlgn="base" hangingPunct="1">
              <a:spcBef>
                <a:spcPct val="0"/>
              </a:spcBef>
              <a:spcAft>
                <a:spcPct val="0"/>
              </a:spcAft>
              <a:defRPr/>
            </a:pPr>
            <a:r>
              <a:rPr lang="en-US" altLang="zh-CN" sz="300">
                <a:solidFill>
                  <a:srgbClr val="4A452A"/>
                </a:solidFill>
                <a:latin typeface="Calibri" panose="020F0502020204030204" pitchFamily="34" charset="0"/>
              </a:rPr>
              <a:t>PPT</a:t>
            </a:r>
            <a:r>
              <a:rPr lang="zh-CN" altLang="en-US" sz="300">
                <a:solidFill>
                  <a:srgbClr val="4A452A"/>
                </a:solidFill>
                <a:latin typeface="Calibri" panose="020F0502020204030204" pitchFamily="34" charset="0"/>
              </a:rPr>
              <a:t>背景图片：</a:t>
            </a:r>
            <a:r>
              <a:rPr lang="en-US" altLang="zh-CN" sz="300">
                <a:solidFill>
                  <a:srgbClr val="4A452A"/>
                </a:solidFill>
                <a:latin typeface="Calibri" panose="020F0502020204030204" pitchFamily="34" charset="0"/>
                <a:hlinkClick r:id="rId22"/>
              </a:rPr>
              <a:t>www.1ppt.com/beijing/</a:t>
            </a:r>
            <a:r>
              <a:rPr lang="en-US" altLang="zh-CN" sz="300">
                <a:solidFill>
                  <a:srgbClr val="4A452A"/>
                </a:solidFill>
                <a:latin typeface="Calibri" panose="020F0502020204030204" pitchFamily="34" charset="0"/>
              </a:rPr>
              <a:t>      PPT</a:t>
            </a:r>
            <a:r>
              <a:rPr lang="zh-CN" altLang="en-US" sz="300">
                <a:solidFill>
                  <a:srgbClr val="4A452A"/>
                </a:solidFill>
                <a:latin typeface="Calibri" panose="020F0502020204030204" pitchFamily="34" charset="0"/>
              </a:rPr>
              <a:t>图表下载：</a:t>
            </a:r>
            <a:r>
              <a:rPr lang="en-US" altLang="zh-CN" sz="300">
                <a:solidFill>
                  <a:srgbClr val="4A452A"/>
                </a:solidFill>
                <a:latin typeface="Calibri" panose="020F0502020204030204" pitchFamily="34" charset="0"/>
                <a:hlinkClick r:id="rId23"/>
              </a:rPr>
              <a:t>www.1ppt.com/tubiao/</a:t>
            </a:r>
            <a:r>
              <a:rPr lang="en-US" altLang="zh-CN" sz="300">
                <a:solidFill>
                  <a:srgbClr val="4A452A"/>
                </a:solidFill>
                <a:latin typeface="Calibri" panose="020F0502020204030204" pitchFamily="34" charset="0"/>
              </a:rPr>
              <a:t>      </a:t>
            </a:r>
          </a:p>
          <a:p>
            <a:pPr eaLnBrk="1" fontAlgn="base" hangingPunct="1">
              <a:spcBef>
                <a:spcPct val="0"/>
              </a:spcBef>
              <a:spcAft>
                <a:spcPct val="0"/>
              </a:spcAft>
              <a:defRPr/>
            </a:pPr>
            <a:r>
              <a:rPr lang="zh-CN" altLang="en-US" sz="300">
                <a:solidFill>
                  <a:srgbClr val="4A452A"/>
                </a:solidFill>
                <a:latin typeface="Calibri" panose="020F0502020204030204" pitchFamily="34" charset="0"/>
              </a:rPr>
              <a:t>优秀</a:t>
            </a:r>
            <a:r>
              <a:rPr lang="en-US" altLang="zh-CN" sz="300">
                <a:solidFill>
                  <a:srgbClr val="4A452A"/>
                </a:solidFill>
                <a:latin typeface="Calibri" panose="020F0502020204030204" pitchFamily="34" charset="0"/>
              </a:rPr>
              <a:t>PPT</a:t>
            </a:r>
            <a:r>
              <a:rPr lang="zh-CN" altLang="en-US" sz="300">
                <a:solidFill>
                  <a:srgbClr val="4A452A"/>
                </a:solidFill>
                <a:latin typeface="Calibri" panose="020F0502020204030204" pitchFamily="34" charset="0"/>
              </a:rPr>
              <a:t>下载：</a:t>
            </a:r>
            <a:r>
              <a:rPr lang="en-US" altLang="zh-CN" sz="300">
                <a:solidFill>
                  <a:srgbClr val="4A452A"/>
                </a:solidFill>
                <a:latin typeface="Calibri" panose="020F0502020204030204" pitchFamily="34" charset="0"/>
                <a:hlinkClick r:id="rId24"/>
              </a:rPr>
              <a:t>www.1ppt.com/xiazai/</a:t>
            </a:r>
            <a:r>
              <a:rPr lang="en-US" altLang="zh-CN" sz="300">
                <a:solidFill>
                  <a:srgbClr val="4A452A"/>
                </a:solidFill>
                <a:latin typeface="Calibri" panose="020F0502020204030204" pitchFamily="34" charset="0"/>
              </a:rPr>
              <a:t>        PPT</a:t>
            </a:r>
            <a:r>
              <a:rPr lang="zh-CN" altLang="en-US" sz="300">
                <a:solidFill>
                  <a:srgbClr val="4A452A"/>
                </a:solidFill>
                <a:latin typeface="Calibri" panose="020F0502020204030204" pitchFamily="34" charset="0"/>
              </a:rPr>
              <a:t>教程： </a:t>
            </a:r>
            <a:r>
              <a:rPr lang="en-US" altLang="zh-CN" sz="300">
                <a:solidFill>
                  <a:srgbClr val="4A452A"/>
                </a:solidFill>
                <a:latin typeface="Calibri" panose="020F0502020204030204" pitchFamily="34" charset="0"/>
                <a:hlinkClick r:id="rId25"/>
              </a:rPr>
              <a:t>www.1ppt.com/powerpoint/</a:t>
            </a:r>
            <a:r>
              <a:rPr lang="en-US" altLang="zh-CN" sz="300">
                <a:solidFill>
                  <a:srgbClr val="4A452A"/>
                </a:solidFill>
                <a:latin typeface="Calibri" panose="020F0502020204030204" pitchFamily="34" charset="0"/>
              </a:rPr>
              <a:t>      </a:t>
            </a:r>
          </a:p>
          <a:p>
            <a:pPr eaLnBrk="1" fontAlgn="base" hangingPunct="1">
              <a:spcBef>
                <a:spcPct val="0"/>
              </a:spcBef>
              <a:spcAft>
                <a:spcPct val="0"/>
              </a:spcAft>
              <a:defRPr/>
            </a:pPr>
            <a:r>
              <a:rPr lang="en-US" altLang="zh-CN" sz="300">
                <a:solidFill>
                  <a:srgbClr val="4A452A"/>
                </a:solidFill>
                <a:latin typeface="Calibri" panose="020F0502020204030204" pitchFamily="34" charset="0"/>
              </a:rPr>
              <a:t>Word</a:t>
            </a:r>
            <a:r>
              <a:rPr lang="zh-CN" altLang="en-US" sz="300">
                <a:solidFill>
                  <a:srgbClr val="4A452A"/>
                </a:solidFill>
                <a:latin typeface="Calibri" panose="020F0502020204030204" pitchFamily="34" charset="0"/>
              </a:rPr>
              <a:t>教程： </a:t>
            </a:r>
            <a:r>
              <a:rPr lang="en-US" altLang="zh-CN" sz="300">
                <a:solidFill>
                  <a:srgbClr val="4A452A"/>
                </a:solidFill>
                <a:latin typeface="Calibri" panose="020F0502020204030204" pitchFamily="34" charset="0"/>
                <a:hlinkClick r:id="rId26"/>
              </a:rPr>
              <a:t>www.1ppt.com/word/</a:t>
            </a:r>
            <a:r>
              <a:rPr lang="en-US" altLang="zh-CN" sz="300">
                <a:solidFill>
                  <a:srgbClr val="4A452A"/>
                </a:solidFill>
                <a:latin typeface="Calibri" panose="020F0502020204030204" pitchFamily="34" charset="0"/>
              </a:rPr>
              <a:t>              Excel</a:t>
            </a:r>
            <a:r>
              <a:rPr lang="zh-CN" altLang="en-US" sz="300">
                <a:solidFill>
                  <a:srgbClr val="4A452A"/>
                </a:solidFill>
                <a:latin typeface="Calibri" panose="020F0502020204030204" pitchFamily="34" charset="0"/>
              </a:rPr>
              <a:t>教程：</a:t>
            </a:r>
            <a:r>
              <a:rPr lang="en-US" altLang="zh-CN" sz="300">
                <a:solidFill>
                  <a:srgbClr val="4A452A"/>
                </a:solidFill>
                <a:latin typeface="Calibri" panose="020F0502020204030204" pitchFamily="34" charset="0"/>
                <a:hlinkClick r:id="rId27"/>
              </a:rPr>
              <a:t>www.1ppt.com/excel/</a:t>
            </a:r>
            <a:r>
              <a:rPr lang="en-US" altLang="zh-CN" sz="300">
                <a:solidFill>
                  <a:srgbClr val="4A452A"/>
                </a:solidFill>
                <a:latin typeface="Calibri" panose="020F0502020204030204" pitchFamily="34" charset="0"/>
              </a:rPr>
              <a:t>  </a:t>
            </a:r>
          </a:p>
          <a:p>
            <a:pPr eaLnBrk="1" fontAlgn="base" hangingPunct="1">
              <a:spcBef>
                <a:spcPct val="0"/>
              </a:spcBef>
              <a:spcAft>
                <a:spcPct val="0"/>
              </a:spcAft>
              <a:defRPr/>
            </a:pPr>
            <a:r>
              <a:rPr lang="zh-CN" altLang="en-US" sz="300">
                <a:solidFill>
                  <a:srgbClr val="4A452A"/>
                </a:solidFill>
                <a:latin typeface="Calibri" panose="020F0502020204030204" pitchFamily="34" charset="0"/>
              </a:rPr>
              <a:t>表格下载：</a:t>
            </a:r>
            <a:r>
              <a:rPr lang="en-US" altLang="zh-CN" sz="300">
                <a:solidFill>
                  <a:srgbClr val="4A452A"/>
                </a:solidFill>
                <a:latin typeface="Calibri" panose="020F0502020204030204" pitchFamily="34" charset="0"/>
                <a:hlinkClick r:id="rId28"/>
              </a:rPr>
              <a:t>www.1ppt.com/biaoge/</a:t>
            </a:r>
            <a:r>
              <a:rPr lang="en-US" altLang="zh-CN" sz="300">
                <a:solidFill>
                  <a:srgbClr val="4A452A"/>
                </a:solidFill>
                <a:latin typeface="Calibri" panose="020F0502020204030204" pitchFamily="34" charset="0"/>
              </a:rPr>
              <a:t>             PPT</a:t>
            </a:r>
            <a:r>
              <a:rPr lang="zh-CN" altLang="en-US" sz="300">
                <a:solidFill>
                  <a:srgbClr val="4A452A"/>
                </a:solidFill>
                <a:latin typeface="Calibri" panose="020F0502020204030204" pitchFamily="34" charset="0"/>
              </a:rPr>
              <a:t>课件下载：</a:t>
            </a:r>
            <a:r>
              <a:rPr lang="en-US" altLang="zh-CN" sz="300">
                <a:solidFill>
                  <a:srgbClr val="4A452A"/>
                </a:solidFill>
                <a:latin typeface="Calibri" panose="020F0502020204030204" pitchFamily="34" charset="0"/>
                <a:hlinkClick r:id="rId29"/>
              </a:rPr>
              <a:t>www.1ppt.com/kejian/</a:t>
            </a:r>
            <a:r>
              <a:rPr lang="en-US" altLang="zh-CN" sz="300">
                <a:solidFill>
                  <a:srgbClr val="4A452A"/>
                </a:solidFill>
                <a:latin typeface="Calibri" panose="020F0502020204030204" pitchFamily="34" charset="0"/>
              </a:rPr>
              <a:t> </a:t>
            </a:r>
          </a:p>
          <a:p>
            <a:pPr eaLnBrk="1" fontAlgn="base" hangingPunct="1">
              <a:spcBef>
                <a:spcPct val="0"/>
              </a:spcBef>
              <a:spcAft>
                <a:spcPct val="0"/>
              </a:spcAft>
              <a:defRPr/>
            </a:pPr>
            <a:r>
              <a:rPr lang="zh-CN" altLang="en-US" sz="300">
                <a:solidFill>
                  <a:srgbClr val="4A452A"/>
                </a:solidFill>
                <a:latin typeface="Calibri" panose="020F0502020204030204" pitchFamily="34" charset="0"/>
              </a:rPr>
              <a:t>范文下载：</a:t>
            </a:r>
            <a:r>
              <a:rPr lang="en-US" altLang="zh-CN" sz="300">
                <a:solidFill>
                  <a:srgbClr val="4A452A"/>
                </a:solidFill>
                <a:latin typeface="Calibri" panose="020F0502020204030204" pitchFamily="34" charset="0"/>
                <a:hlinkClick r:id="rId30"/>
              </a:rPr>
              <a:t>www.1ppt.com/fanwen/</a:t>
            </a:r>
            <a:r>
              <a:rPr lang="en-US" altLang="zh-CN" sz="300">
                <a:solidFill>
                  <a:srgbClr val="4A452A"/>
                </a:solidFill>
                <a:latin typeface="Calibri" panose="020F0502020204030204" pitchFamily="34" charset="0"/>
              </a:rPr>
              <a:t>           </a:t>
            </a:r>
            <a:endParaRPr lang="zh-CN" altLang="en-US" sz="300">
              <a:solidFill>
                <a:srgbClr val="4A452A"/>
              </a:solidFill>
              <a:latin typeface="Calibri" panose="020F0502020204030204" pitchFamily="34" charset="0"/>
            </a:endParaRPr>
          </a:p>
        </p:txBody>
      </p:sp>
      <p:sp>
        <p:nvSpPr>
          <p:cNvPr id="10" name="Rectangle 7"/>
          <p:cNvSpPr>
            <a:spLocks noChangeArrowheads="1"/>
          </p:cNvSpPr>
          <p:nvPr userDrawn="1"/>
        </p:nvSpPr>
        <p:spPr bwMode="auto">
          <a:xfrm>
            <a:off x="626533" y="381000"/>
            <a:ext cx="7791451"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defRPr/>
            </a:pPr>
            <a:endParaRPr lang="en-GB" altLang="zh-CN" sz="1000">
              <a:solidFill>
                <a:srgbClr val="808080"/>
              </a:solidFill>
              <a:latin typeface="华文细黑" panose="02010600040101010101" pitchFamily="2" charset="-122"/>
              <a:ea typeface="华文细黑" panose="02010600040101010101" pitchFamily="2" charset="-122"/>
            </a:endParaRPr>
          </a:p>
        </p:txBody>
      </p:sp>
      <p:sp>
        <p:nvSpPr>
          <p:cNvPr id="11" name="Rectangle 8"/>
          <p:cNvSpPr>
            <a:spLocks noChangeArrowheads="1"/>
          </p:cNvSpPr>
          <p:nvPr userDrawn="1"/>
        </p:nvSpPr>
        <p:spPr bwMode="auto">
          <a:xfrm>
            <a:off x="10348385" y="381000"/>
            <a:ext cx="120226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defRPr/>
            </a:pPr>
            <a:r>
              <a:rPr lang="en-GB" altLang="zh-CN" sz="800">
                <a:solidFill>
                  <a:srgbClr val="C1C1C1"/>
                </a:solidFill>
                <a:latin typeface="Verdana" panose="020B0604030504040204" pitchFamily="34" charset="0"/>
              </a:rPr>
              <a:t>Slide no </a:t>
            </a:r>
            <a:fld id="{BCB14476-F5F9-4CB1-9980-EBDA88737432}" type="slidenum">
              <a:rPr lang="en-GB" altLang="zh-CN" sz="800" smtClean="0">
                <a:solidFill>
                  <a:srgbClr val="C1C1C1"/>
                </a:solidFill>
                <a:latin typeface="Verdana" panose="020B0604030504040204" pitchFamily="34" charset="0"/>
              </a:rPr>
              <a:t>‹N°›</a:t>
            </a:fld>
            <a:endParaRPr lang="en-GB" altLang="zh-CN" sz="800">
              <a:solidFill>
                <a:srgbClr val="C1C1C1"/>
              </a:solidFill>
              <a:latin typeface="Verdana" panose="020B0604030504040204" pitchFamily="34" charset="0"/>
            </a:endParaRPr>
          </a:p>
        </p:txBody>
      </p:sp>
      <p:sp>
        <p:nvSpPr>
          <p:cNvPr id="12" name="Rectangle 9"/>
          <p:cNvSpPr>
            <a:spLocks noChangeArrowheads="1"/>
          </p:cNvSpPr>
          <p:nvPr userDrawn="1"/>
        </p:nvSpPr>
        <p:spPr bwMode="auto">
          <a:xfrm>
            <a:off x="8398935" y="381000"/>
            <a:ext cx="1947333"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defRPr/>
            </a:pPr>
            <a:endParaRPr lang="en-GB" altLang="zh-CN" sz="800">
              <a:solidFill>
                <a:srgbClr val="808080"/>
              </a:solidFill>
              <a:latin typeface="Verdana" panose="020B0604030504040204" pitchFamily="34" charset="0"/>
            </a:endParaRPr>
          </a:p>
        </p:txBody>
      </p:sp>
      <p:sp>
        <p:nvSpPr>
          <p:cNvPr id="13" name="Line 10"/>
          <p:cNvSpPr>
            <a:spLocks noChangeShapeType="1"/>
          </p:cNvSpPr>
          <p:nvPr userDrawn="1"/>
        </p:nvSpPr>
        <p:spPr bwMode="auto">
          <a:xfrm>
            <a:off x="0" y="685800"/>
            <a:ext cx="12192000" cy="0"/>
          </a:xfrm>
          <a:prstGeom prst="line">
            <a:avLst/>
          </a:prstGeom>
          <a:noFill/>
          <a:ln w="9525">
            <a:solidFill>
              <a:srgbClr val="80808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1800">
              <a:solidFill>
                <a:srgbClr val="000000"/>
              </a:solidFill>
              <a:ea typeface="宋体" panose="02010600030101010101" pitchFamily="2" charset="-122"/>
            </a:endParaRPr>
          </a:p>
        </p:txBody>
      </p:sp>
      <p:pic>
        <p:nvPicPr>
          <p:cNvPr id="14" name="Picture 11" descr="logo"/>
          <p:cNvPicPr>
            <a:picLocks noChangeAspect="1" noChangeArrowheads="1"/>
          </p:cNvPicPr>
          <p:nvPr userDrawn="1"/>
        </p:nvPicPr>
        <p:blipFill>
          <a:blip r:embed="rId31" cstate="print">
            <a:lum bright="100000"/>
            <a:extLst>
              <a:ext uri="{28A0092B-C50C-407E-A947-70E740481C1C}">
                <a14:useLocalDpi xmlns:a14="http://schemas.microsoft.com/office/drawing/2010/main" val="0"/>
              </a:ext>
            </a:extLst>
          </a:blip>
          <a:srcRect/>
          <a:stretch>
            <a:fillRect/>
          </a:stretch>
        </p:blipFill>
        <p:spPr bwMode="auto">
          <a:xfrm>
            <a:off x="609600" y="160338"/>
            <a:ext cx="18288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userDrawn="1"/>
        </p:nvPicPr>
        <p:blipFill>
          <a:blip r:embed="rId3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CN"/>
              <a:t>1</a:t>
            </a: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hangingPunct="1"/>
            <a:fld id="{9A0DB2DC-4C9A-4742-B13C-FB6460FD3503}" type="slidenum">
              <a:rPr lang="zh-CN" altLang="en-US" smtClean="0">
                <a:latin typeface="Arial" panose="020B0604020202020204" pitchFamily="34" charset="0"/>
              </a:rPr>
              <a:t>‹N°›</a:t>
            </a:fld>
            <a:endParaRPr lang="zh-CN" altLang="en-US" dirty="0">
              <a:latin typeface="Arial" panose="020B0604020202020204" pitchFamily="34" charset="0"/>
            </a:endParaRPr>
          </a:p>
        </p:txBody>
      </p:sp>
      <p:pic>
        <p:nvPicPr>
          <p:cNvPr id="7" name="图片 15"/>
          <p:cNvPicPr>
            <a:picLocks noChangeAspect="1"/>
          </p:cNvPicPr>
          <p:nvPr userDrawn="1"/>
        </p:nvPicPr>
        <p:blipFill>
          <a:blip r:embed="rId19" cstate="print"/>
          <a:srcRect/>
          <a:stretch>
            <a:fillRect/>
          </a:stretch>
        </p:blipFill>
        <p:spPr>
          <a:xfrm>
            <a:off x="11236325" y="89495"/>
            <a:ext cx="955675" cy="671512"/>
          </a:xfrm>
          <a:prstGeom prst="rect">
            <a:avLst/>
          </a:prstGeom>
          <a:noFill/>
          <a:ln w="9525">
            <a:noFill/>
          </a:ln>
        </p:spPr>
      </p:pic>
      <p:sp>
        <p:nvSpPr>
          <p:cNvPr id="14" name="长方形 12"/>
          <p:cNvSpPr/>
          <p:nvPr userDrawn="1"/>
        </p:nvSpPr>
        <p:spPr>
          <a:xfrm>
            <a:off x="9780103" y="6803352"/>
            <a:ext cx="1979897"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5" name="长方形 13"/>
          <p:cNvSpPr/>
          <p:nvPr userDrawn="1"/>
        </p:nvSpPr>
        <p:spPr>
          <a:xfrm>
            <a:off x="0" y="6803352"/>
            <a:ext cx="9780104" cy="54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6" name="长方形 14"/>
          <p:cNvSpPr/>
          <p:nvPr userDrawn="1"/>
        </p:nvSpPr>
        <p:spPr>
          <a:xfrm>
            <a:off x="11760000" y="6803352"/>
            <a:ext cx="432000" cy="546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03"/>
          <p:cNvSpPr>
            <a:spLocks noChangeArrowheads="1"/>
          </p:cNvSpPr>
          <p:nvPr/>
        </p:nvSpPr>
        <p:spPr bwMode="auto">
          <a:xfrm>
            <a:off x="4899562" y="5944271"/>
            <a:ext cx="958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模板下载：</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www.1ppt.com/moban/     </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行业</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模板：</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www.1ppt.com/hangye/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节日</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模板：</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www.1ppt.com/jieri/           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素材下载：</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www.1ppt.com/sucai/</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背景图片：</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www.1ppt.com/beijing/      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图表下载：</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www.1ppt.com/tubiao/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优秀</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下载：</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www.1ppt.com/xiazai/        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教程： </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www.1ppt.com/powerpoint/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Word</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教程： </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www.1ppt.com/word/              Excel</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教程：</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www.1ppt.com/excel/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表格下载：</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www.1ppt.com/biaoge/             PPT</a:t>
            </a: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课件下载：</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www.1ppt.com/kejian/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范文下载：</a:t>
            </a:r>
            <a:r>
              <a:rPr kumimoji="0" lang="en-US" altLang="zh-CN"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www.1ppt.com/fanwen/           </a:t>
            </a:r>
            <a:endParaRPr kumimoji="0" lang="zh-CN" altLang="en-US" sz="100" b="0" i="0" u="none" strike="noStrike" kern="120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endParaRPr>
          </a:p>
        </p:txBody>
      </p:sp>
      <p:pic>
        <p:nvPicPr>
          <p:cNvPr id="1026" name="Picture 2" descr="C:\Users\Gray\Desktop\index_banner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7608" y="5214903"/>
            <a:ext cx="2047468" cy="13631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Documents and Settings\Administrator\桌面\医院模版\华西医院文章照片\新建文件夹\image4.jpg"/>
          <p:cNvPicPr>
            <a:picLocks noChangeAspect="1" noChangeArrowheads="1"/>
          </p:cNvPicPr>
          <p:nvPr/>
        </p:nvPicPr>
        <p:blipFill>
          <a:blip r:embed="rId4" cstate="print">
            <a:extLst>
              <a:ext uri="{28A0092B-C50C-407E-A947-70E740481C1C}">
                <a14:useLocalDpi xmlns:a14="http://schemas.microsoft.com/office/drawing/2010/main" val="0"/>
              </a:ext>
            </a:extLst>
          </a:blip>
          <a:srcRect l="16722"/>
          <a:stretch>
            <a:fillRect/>
          </a:stretch>
        </p:blipFill>
        <p:spPr bwMode="auto">
          <a:xfrm>
            <a:off x="4568742" y="5214900"/>
            <a:ext cx="1750414" cy="1382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Documents and Settings\Administrator\桌面\医院模版\华西医院文章照片\新建文件夹\1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937" y="5215356"/>
            <a:ext cx="1747999" cy="1381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Documents and Settings\Administrator\桌面\医院模版\华西医院文章照片\新建文件夹\image3.jpg"/>
          <p:cNvPicPr>
            <a:picLocks noChangeAspect="1" noChangeArrowheads="1"/>
          </p:cNvPicPr>
          <p:nvPr/>
        </p:nvPicPr>
        <p:blipFill>
          <a:blip r:embed="rId6" cstate="print">
            <a:extLst>
              <a:ext uri="{28A0092B-C50C-407E-A947-70E740481C1C}">
                <a14:useLocalDpi xmlns:a14="http://schemas.microsoft.com/office/drawing/2010/main" val="0"/>
              </a:ext>
            </a:extLst>
          </a:blip>
          <a:srcRect l="623" r="1488"/>
          <a:stretch>
            <a:fillRect/>
          </a:stretch>
        </p:blipFill>
        <p:spPr bwMode="auto">
          <a:xfrm>
            <a:off x="8025126" y="5214903"/>
            <a:ext cx="1713658" cy="13631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6576" y="477687"/>
            <a:ext cx="5358848" cy="1371719"/>
          </a:xfrm>
          <a:prstGeom prst="rect">
            <a:avLst/>
          </a:prstGeom>
        </p:spPr>
      </p:pic>
      <p:sp>
        <p:nvSpPr>
          <p:cNvPr id="14" name="标题 1"/>
          <p:cNvSpPr txBox="1"/>
          <p:nvPr/>
        </p:nvSpPr>
        <p:spPr bwMode="auto">
          <a:xfrm>
            <a:off x="1617280" y="2052181"/>
            <a:ext cx="9159240" cy="224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2400">
                <a:solidFill>
                  <a:schemeClr val="tx2"/>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400">
                <a:solidFill>
                  <a:schemeClr val="tx2"/>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400">
                <a:solidFill>
                  <a:schemeClr val="tx2"/>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400">
                <a:solidFill>
                  <a:schemeClr val="tx2"/>
                </a:solidFill>
                <a:latin typeface="Arial" panose="020B0604020202020204" pitchFamily="34" charset="0"/>
                <a:ea typeface="黑体" panose="02010609060101010101" pitchFamily="2" charset="-122"/>
              </a:defRPr>
            </a:lvl9pPr>
          </a:lstStyle>
          <a:p>
            <a:pPr lvl="0" algn="ctr">
              <a:lnSpc>
                <a:spcPct val="150000"/>
              </a:lnSpc>
              <a:defRPr/>
            </a:pPr>
            <a:r>
              <a:rPr lang="fr-FR" altLang="zh-CN" sz="1400" b="1" dirty="0" smtClean="0">
                <a:solidFill>
                  <a:srgbClr val="C00000"/>
                </a:solidFill>
                <a:latin typeface="微软雅黑" panose="020B0503020204020204" pitchFamily="34" charset="-122"/>
                <a:ea typeface="微软雅黑" panose="020B0503020204020204" pitchFamily="34" charset="-122"/>
              </a:rPr>
              <a:t>Réflexion </a:t>
            </a:r>
            <a:r>
              <a:rPr lang="fr-FR" altLang="zh-CN" sz="1400" b="1" dirty="0">
                <a:solidFill>
                  <a:srgbClr val="C00000"/>
                </a:solidFill>
                <a:latin typeface="微软雅黑" panose="020B0503020204020204" pitchFamily="34" charset="-122"/>
                <a:ea typeface="微软雅黑" panose="020B0503020204020204" pitchFamily="34" charset="-122"/>
              </a:rPr>
              <a:t>et exploration de l'évaluation de l'innovation médicale dans les hôpitaux de recherche</a:t>
            </a:r>
            <a:endPar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2632497" y="4241864"/>
            <a:ext cx="4130233" cy="461665"/>
          </a:xfrm>
          <a:prstGeom prst="rect">
            <a:avLst/>
          </a:prstGeom>
          <a:noFill/>
        </p:spPr>
        <p:txBody>
          <a:bodyPr wrap="none" rtlCol="0" anchor="t">
            <a:spAutoFit/>
          </a:bodyPr>
          <a:lstStyle/>
          <a:p>
            <a:r>
              <a:rPr lang="fr-FR" altLang="zh-CN" sz="1200" dirty="0" smtClean="0"/>
              <a:t>Hôpital </a:t>
            </a:r>
            <a:r>
              <a:rPr lang="fr-FR" altLang="zh-CN" sz="1200" dirty="0"/>
              <a:t>de Chine occidentale de l'Université du Sichuan / </a:t>
            </a:r>
            <a:endParaRPr lang="fr-FR" altLang="zh-CN" sz="1200" dirty="0" smtClean="0"/>
          </a:p>
          <a:p>
            <a:r>
              <a:rPr lang="fr-FR" altLang="zh-CN" sz="1200" dirty="0" smtClean="0"/>
              <a:t>Collège </a:t>
            </a:r>
            <a:r>
              <a:rPr lang="fr-FR" altLang="zh-CN" sz="1200" dirty="0"/>
              <a:t>médical de Chine occidentale</a:t>
            </a:r>
            <a:endParaRPr lang="zh-CN" altLang="en-US" sz="1200" dirty="0"/>
          </a:p>
        </p:txBody>
      </p:sp>
      <p:sp>
        <p:nvSpPr>
          <p:cNvPr id="4" name="文本框 3"/>
          <p:cNvSpPr txBox="1"/>
          <p:nvPr/>
        </p:nvSpPr>
        <p:spPr>
          <a:xfrm>
            <a:off x="268063" y="191413"/>
            <a:ext cx="3108960" cy="368300"/>
          </a:xfrm>
          <a:prstGeom prst="rect">
            <a:avLst/>
          </a:prstGeom>
          <a:noFill/>
        </p:spPr>
        <p:txBody>
          <a:bodyPr wrap="none" rtlCol="0" anchor="t">
            <a:spAutoFit/>
          </a:bodyPr>
          <a:lstStyle/>
          <a:p>
            <a:r>
              <a:rPr lang="zh-CN" altLang="en-US" b="1" spc="120" dirty="0">
                <a:uFillTx/>
                <a:latin typeface="微软雅黑" panose="020B0503020204020204" pitchFamily="34" charset="-122"/>
                <a:ea typeface="微软雅黑" panose="020B0503020204020204" pitchFamily="34" charset="-122"/>
                <a:sym typeface="+mn-ea"/>
              </a:rPr>
              <a:t>智慧医疗与医学新技术评估</a:t>
            </a:r>
            <a:endParaRPr lang="zh-CN" altLang="en-US"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10</a:t>
            </a:fld>
            <a:endParaRPr lang="zh-CN" altLang="en-US" dirty="0">
              <a:latin typeface="Arial" panose="020B0604020202020204" pitchFamily="34" charset="0"/>
            </a:endParaRPr>
          </a:p>
        </p:txBody>
      </p:sp>
      <p:sp>
        <p:nvSpPr>
          <p:cNvPr id="3" name="矩形 2"/>
          <p:cNvSpPr/>
          <p:nvPr/>
        </p:nvSpPr>
        <p:spPr>
          <a:xfrm>
            <a:off x="1387247" y="262050"/>
            <a:ext cx="8533928" cy="307777"/>
          </a:xfrm>
          <a:prstGeom prst="rect">
            <a:avLst/>
          </a:prstGeom>
        </p:spPr>
        <p:txBody>
          <a:bodyPr wrap="square">
            <a:spAutoFit/>
          </a:bodyPr>
          <a:lstStyle/>
          <a:p>
            <a:pPr algn="ctr"/>
            <a:r>
              <a:rPr lang="fr-FR" altLang="zh-CN" sz="1400" b="1" dirty="0" smtClean="0">
                <a:solidFill>
                  <a:srgbClr val="C00000"/>
                </a:solidFill>
                <a:latin typeface="微软雅黑" panose="020B0503020204020204" pitchFamily="34" charset="-122"/>
                <a:ea typeface="微软雅黑" panose="020B0503020204020204" pitchFamily="34" charset="-122"/>
              </a:rPr>
              <a:t>Plateforme </a:t>
            </a:r>
            <a:r>
              <a:rPr lang="fr-FR" altLang="zh-CN" sz="1400" b="1" dirty="0">
                <a:solidFill>
                  <a:srgbClr val="C00000"/>
                </a:solidFill>
                <a:latin typeface="微软雅黑" panose="020B0503020204020204" pitchFamily="34" charset="-122"/>
                <a:ea typeface="微软雅黑" panose="020B0503020204020204" pitchFamily="34" charset="-122"/>
              </a:rPr>
              <a:t>interdisciplinaire "</a:t>
            </a:r>
            <a:r>
              <a:rPr lang="fr-FR" altLang="zh-CN" sz="1400" b="1" dirty="0" err="1">
                <a:solidFill>
                  <a:srgbClr val="C00000"/>
                </a:solidFill>
                <a:latin typeface="微软雅黑" panose="020B0503020204020204" pitchFamily="34" charset="-122"/>
                <a:ea typeface="微软雅黑" panose="020B0503020204020204" pitchFamily="34" charset="-122"/>
              </a:rPr>
              <a:t>Medical</a:t>
            </a:r>
            <a:r>
              <a:rPr lang="fr-FR" altLang="zh-CN" sz="1400" b="1" dirty="0">
                <a:solidFill>
                  <a:srgbClr val="C00000"/>
                </a:solidFill>
                <a:latin typeface="微软雅黑" panose="020B0503020204020204" pitchFamily="34" charset="-122"/>
                <a:ea typeface="微软雅黑" panose="020B0503020204020204" pitchFamily="34" charset="-122"/>
              </a:rPr>
              <a:t> +"</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417878" y="879699"/>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8" name="文本框 7"/>
          <p:cNvSpPr txBox="1"/>
          <p:nvPr/>
        </p:nvSpPr>
        <p:spPr>
          <a:xfrm>
            <a:off x="6449514" y="1796061"/>
            <a:ext cx="4093780" cy="1938992"/>
          </a:xfrm>
          <a:prstGeom prst="rect">
            <a:avLst/>
          </a:prstGeom>
          <a:noFill/>
          <a:ln>
            <a:solidFill>
              <a:srgbClr val="C00000"/>
            </a:solidFill>
          </a:ln>
        </p:spPr>
        <p:txBody>
          <a:bodyPr wrap="square" rtlCol="0">
            <a:spAutoFit/>
          </a:bodyPr>
          <a:lstStyle/>
          <a:p>
            <a:pPr marL="285750" indent="-285750">
              <a:lnSpc>
                <a:spcPct val="200000"/>
              </a:lnSpc>
              <a:buFont typeface="Wingdings" panose="05000000000000000000" pitchFamily="2" charset="2"/>
              <a:buChar char="Ø"/>
            </a:pPr>
            <a:r>
              <a:rPr lang="fr-FR" altLang="zh-CN" sz="1200" dirty="0" smtClean="0">
                <a:latin typeface="微软雅黑" panose="020B0503020204020204" pitchFamily="34" charset="-122"/>
                <a:ea typeface="微软雅黑" panose="020B0503020204020204" pitchFamily="34" charset="-122"/>
              </a:rPr>
              <a:t>Médecine </a:t>
            </a:r>
            <a:r>
              <a:rPr lang="fr-FR" altLang="zh-CN" sz="1200" dirty="0">
                <a:latin typeface="微软雅黑" panose="020B0503020204020204" pitchFamily="34" charset="-122"/>
                <a:ea typeface="微软雅黑" panose="020B0503020204020204" pitchFamily="34" charset="-122"/>
              </a:rPr>
              <a:t>+ Management</a:t>
            </a:r>
          </a:p>
          <a:p>
            <a:pPr marL="285750" indent="-285750">
              <a:lnSpc>
                <a:spcPct val="200000"/>
              </a:lnSpc>
              <a:buFont typeface="Wingdings" panose="05000000000000000000" pitchFamily="2" charset="2"/>
              <a:buChar char="Ø"/>
            </a:pPr>
            <a:r>
              <a:rPr lang="fr-FR" altLang="zh-CN" sz="1200" dirty="0">
                <a:latin typeface="微软雅黑" panose="020B0503020204020204" pitchFamily="34" charset="-122"/>
                <a:ea typeface="微软雅黑" panose="020B0503020204020204" pitchFamily="34" charset="-122"/>
              </a:rPr>
              <a:t>Institut de gestion hospitalière</a:t>
            </a:r>
          </a:p>
          <a:p>
            <a:pPr marL="285750" indent="-285750">
              <a:lnSpc>
                <a:spcPct val="200000"/>
              </a:lnSpc>
              <a:buFont typeface="Wingdings" panose="05000000000000000000" pitchFamily="2" charset="2"/>
              <a:buChar char="Ø"/>
            </a:pPr>
            <a:r>
              <a:rPr lang="fr-FR" altLang="zh-CN" sz="1200" dirty="0">
                <a:latin typeface="微软雅黑" panose="020B0503020204020204" pitchFamily="34" charset="-122"/>
                <a:ea typeface="微软雅黑" panose="020B0503020204020204" pitchFamily="34" charset="-122"/>
              </a:rPr>
              <a:t>Discipline préalable de l'Université du Sichuan</a:t>
            </a:r>
          </a:p>
          <a:p>
            <a:pPr marL="285750" indent="-285750">
              <a:lnSpc>
                <a:spcPct val="200000"/>
              </a:lnSpc>
              <a:buFont typeface="Wingdings" panose="05000000000000000000" pitchFamily="2" charset="2"/>
              <a:buChar char="Ø"/>
            </a:pPr>
            <a:r>
              <a:rPr lang="fr-FR" altLang="zh-CN" sz="1200" dirty="0">
                <a:latin typeface="微软雅黑" panose="020B0503020204020204" pitchFamily="34" charset="-122"/>
                <a:ea typeface="微软雅黑" panose="020B0503020204020204" pitchFamily="34" charset="-122"/>
              </a:rPr>
              <a:t>Centre de </a:t>
            </a:r>
            <a:r>
              <a:rPr lang="fr-FR" altLang="zh-CN" sz="1200" dirty="0" err="1">
                <a:latin typeface="微软雅黑" panose="020B0503020204020204" pitchFamily="34" charset="-122"/>
                <a:ea typeface="微软雅黑" panose="020B0503020204020204" pitchFamily="34" charset="-122"/>
              </a:rPr>
              <a:t>Big</a:t>
            </a:r>
            <a:r>
              <a:rPr lang="fr-FR" altLang="zh-CN" sz="1200" dirty="0">
                <a:latin typeface="微软雅黑" panose="020B0503020204020204" pitchFamily="34" charset="-122"/>
                <a:ea typeface="微软雅黑" panose="020B0503020204020204" pitchFamily="34" charset="-122"/>
              </a:rPr>
              <a:t> Data biomédical</a:t>
            </a:r>
          </a:p>
          <a:p>
            <a:pPr marL="285750" indent="-285750">
              <a:lnSpc>
                <a:spcPct val="200000"/>
              </a:lnSpc>
              <a:buFont typeface="Wingdings" panose="05000000000000000000" pitchFamily="2" charset="2"/>
              <a:buChar char="Ø"/>
            </a:pPr>
            <a:r>
              <a:rPr lang="fr-FR" altLang="zh-CN" sz="1200" dirty="0">
                <a:latin typeface="微软雅黑" panose="020B0503020204020204" pitchFamily="34" charset="-122"/>
                <a:ea typeface="微软雅黑" panose="020B0503020204020204" pitchFamily="34" charset="-122"/>
              </a:rPr>
              <a:t>Centre de recherche médicale profonde</a:t>
            </a:r>
            <a:endParaRPr lang="en-US" altLang="zh-CN" sz="1200" dirty="0">
              <a:latin typeface="微软雅黑" panose="020B0503020204020204" pitchFamily="34" charset="-122"/>
              <a:ea typeface="微软雅黑" panose="020B0503020204020204" pitchFamily="34" charset="-122"/>
            </a:endParaRPr>
          </a:p>
        </p:txBody>
      </p:sp>
      <p:sp>
        <p:nvSpPr>
          <p:cNvPr id="9" name="TextBox 6"/>
          <p:cNvSpPr txBox="1"/>
          <p:nvPr/>
        </p:nvSpPr>
        <p:spPr>
          <a:xfrm>
            <a:off x="0" y="256853"/>
            <a:ext cx="1368000" cy="387735"/>
          </a:xfrm>
          <a:prstGeom prst="rect">
            <a:avLst/>
          </a:prstGeom>
          <a:solidFill>
            <a:srgbClr val="FFC000"/>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平台支撑</a:t>
            </a:r>
          </a:p>
        </p:txBody>
      </p:sp>
      <p:sp>
        <p:nvSpPr>
          <p:cNvPr id="10" name="文本框 9"/>
          <p:cNvSpPr txBox="1"/>
          <p:nvPr/>
        </p:nvSpPr>
        <p:spPr>
          <a:xfrm>
            <a:off x="1238805" y="1537495"/>
            <a:ext cx="4093780" cy="2677656"/>
          </a:xfrm>
          <a:prstGeom prst="rect">
            <a:avLst/>
          </a:prstGeom>
          <a:noFill/>
          <a:ln>
            <a:solidFill>
              <a:srgbClr val="C00000"/>
            </a:solidFill>
          </a:ln>
        </p:spPr>
        <p:txBody>
          <a:bodyPr wrap="square" rtlCol="0">
            <a:spAutoFit/>
          </a:bodyPr>
          <a:lstStyle/>
          <a:p>
            <a:pPr marL="285750" indent="-285750">
              <a:lnSpc>
                <a:spcPct val="200000"/>
              </a:lnSpc>
              <a:buFont typeface="Wingdings" panose="05000000000000000000" pitchFamily="2" charset="2"/>
              <a:buChar char="Ø"/>
            </a:pPr>
            <a:r>
              <a:rPr lang="fr-FR" altLang="zh-CN" sz="1200" dirty="0" smtClean="0">
                <a:latin typeface="微软雅黑" panose="020B0503020204020204" pitchFamily="34" charset="-122"/>
                <a:ea typeface="微软雅黑" panose="020B0503020204020204" pitchFamily="34" charset="-122"/>
              </a:rPr>
              <a:t>Institut </a:t>
            </a:r>
            <a:r>
              <a:rPr lang="fr-FR" altLang="zh-CN" sz="1200" dirty="0">
                <a:latin typeface="微软雅黑" panose="020B0503020204020204" pitchFamily="34" charset="-122"/>
                <a:ea typeface="微软雅黑" panose="020B0503020204020204" pitchFamily="34" charset="-122"/>
              </a:rPr>
              <a:t>de recherche de l'industrie médicale</a:t>
            </a:r>
          </a:p>
          <a:p>
            <a:pPr marL="285750" indent="-285750">
              <a:lnSpc>
                <a:spcPct val="200000"/>
              </a:lnSpc>
              <a:buFont typeface="Wingdings" panose="05000000000000000000" pitchFamily="2" charset="2"/>
              <a:buChar char="Ø"/>
            </a:pPr>
            <a:r>
              <a:rPr lang="fr-FR" altLang="zh-CN" sz="1200" dirty="0">
                <a:latin typeface="微软雅黑" panose="020B0503020204020204" pitchFamily="34" charset="-122"/>
                <a:ea typeface="微软雅黑" panose="020B0503020204020204" pitchFamily="34" charset="-122"/>
              </a:rPr>
              <a:t>Institut des biomatériaux médicaux</a:t>
            </a:r>
          </a:p>
          <a:p>
            <a:pPr marL="285750" indent="-285750">
              <a:lnSpc>
                <a:spcPct val="200000"/>
              </a:lnSpc>
              <a:buFont typeface="Wingdings" panose="05000000000000000000" pitchFamily="2" charset="2"/>
              <a:buChar char="Ø"/>
            </a:pPr>
            <a:r>
              <a:rPr lang="fr-FR" altLang="zh-CN" sz="1200" dirty="0">
                <a:latin typeface="微软雅黑" panose="020B0503020204020204" pitchFamily="34" charset="-122"/>
                <a:ea typeface="微软雅黑" panose="020B0503020204020204" pitchFamily="34" charset="-122"/>
              </a:rPr>
              <a:t>Institut de </a:t>
            </a:r>
            <a:r>
              <a:rPr lang="fr-FR" altLang="zh-CN" sz="1200" dirty="0" err="1">
                <a:latin typeface="微软雅黑" panose="020B0503020204020204" pitchFamily="34" charset="-122"/>
                <a:ea typeface="微软雅黑" panose="020B0503020204020204" pitchFamily="34" charset="-122"/>
              </a:rPr>
              <a:t>Big</a:t>
            </a:r>
            <a:r>
              <a:rPr lang="fr-FR" altLang="zh-CN" sz="1200" dirty="0">
                <a:latin typeface="微软雅黑" panose="020B0503020204020204" pitchFamily="34" charset="-122"/>
                <a:ea typeface="微软雅黑" panose="020B0503020204020204" pitchFamily="34" charset="-122"/>
              </a:rPr>
              <a:t> Data Médical et d'Intelligence Artificielle Médicale</a:t>
            </a:r>
          </a:p>
          <a:p>
            <a:pPr marL="285750" indent="-285750">
              <a:lnSpc>
                <a:spcPct val="200000"/>
              </a:lnSpc>
              <a:buFont typeface="Wingdings" panose="05000000000000000000" pitchFamily="2" charset="2"/>
              <a:buChar char="Ø"/>
            </a:pPr>
            <a:r>
              <a:rPr lang="fr-FR" altLang="zh-CN" sz="1200" dirty="0">
                <a:latin typeface="微软雅黑" panose="020B0503020204020204" pitchFamily="34" charset="-122"/>
                <a:ea typeface="微软雅黑" panose="020B0503020204020204" pitchFamily="34" charset="-122"/>
              </a:rPr>
              <a:t>Institut de l'équipement médical et de la fabrication</a:t>
            </a:r>
          </a:p>
          <a:p>
            <a:pPr marL="285750" indent="-285750">
              <a:lnSpc>
                <a:spcPct val="200000"/>
              </a:lnSpc>
              <a:buFont typeface="Wingdings" panose="05000000000000000000" pitchFamily="2" charset="2"/>
              <a:buChar char="Ø"/>
            </a:pPr>
            <a:r>
              <a:rPr lang="fr-FR" altLang="zh-CN" sz="1200" dirty="0">
                <a:latin typeface="微软雅黑" panose="020B0503020204020204" pitchFamily="34" charset="-122"/>
                <a:ea typeface="微软雅黑" panose="020B0503020204020204" pitchFamily="34" charset="-122"/>
              </a:rPr>
              <a:t>Institut de diagnostic moléculaire médical</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4572" y="203213"/>
            <a:ext cx="10142855" cy="377411"/>
          </a:xfrm>
          <a:prstGeom prst="rect">
            <a:avLst/>
          </a:prstGeom>
        </p:spPr>
        <p:txBody>
          <a:bodyPr wrap="square">
            <a:spAutoFit/>
          </a:bodyPr>
          <a:lstStyle/>
          <a:p>
            <a:pPr algn="ctr">
              <a:lnSpc>
                <a:spcPct val="150000"/>
              </a:lnSpc>
            </a:pPr>
            <a:r>
              <a:rPr lang="fr-FR" altLang="zh-CN" sz="1400" b="1" dirty="0" smtClean="0">
                <a:solidFill>
                  <a:srgbClr val="C00000"/>
                </a:solidFill>
                <a:latin typeface="微软雅黑" panose="020B0503020204020204" pitchFamily="34" charset="-122"/>
                <a:ea typeface="微软雅黑" panose="020B0503020204020204" pitchFamily="34" charset="-122"/>
                <a:sym typeface="+mn-ea"/>
              </a:rPr>
              <a:t>Équipe </a:t>
            </a:r>
            <a:r>
              <a:rPr lang="fr-FR" altLang="zh-CN" sz="1400" b="1" dirty="0">
                <a:solidFill>
                  <a:srgbClr val="C00000"/>
                </a:solidFill>
                <a:latin typeface="微软雅黑" panose="020B0503020204020204" pitchFamily="34" charset="-122"/>
                <a:ea typeface="微软雅黑" panose="020B0503020204020204" pitchFamily="34" charset="-122"/>
                <a:sym typeface="+mn-ea"/>
              </a:rPr>
              <a:t>de recherche à temps plein et formation professionnelle à la recherche</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3" name="直接连接符 2"/>
          <p:cNvCxnSpPr/>
          <p:nvPr/>
        </p:nvCxnSpPr>
        <p:spPr>
          <a:xfrm>
            <a:off x="551384" y="980728"/>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4" name="TextBox 6"/>
          <p:cNvSpPr txBox="1"/>
          <p:nvPr/>
        </p:nvSpPr>
        <p:spPr>
          <a:xfrm>
            <a:off x="0" y="287676"/>
            <a:ext cx="1368000" cy="387735"/>
          </a:xfrm>
          <a:prstGeom prst="rect">
            <a:avLst/>
          </a:prstGeom>
          <a:solidFill>
            <a:srgbClr val="0070C0"/>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研究队伍</a:t>
            </a:r>
          </a:p>
        </p:txBody>
      </p:sp>
      <p:sp>
        <p:nvSpPr>
          <p:cNvPr id="5" name="Rectangle 33"/>
          <p:cNvSpPr>
            <a:spLocks noChangeArrowheads="1"/>
          </p:cNvSpPr>
          <p:nvPr/>
        </p:nvSpPr>
        <p:spPr bwMode="black">
          <a:xfrm>
            <a:off x="595274" y="1214422"/>
            <a:ext cx="5507575" cy="1079783"/>
          </a:xfrm>
          <a:prstGeom prst="rect">
            <a:avLst/>
          </a:prstGeom>
          <a:solidFill>
            <a:srgbClr val="F5F6F8">
              <a:alpha val="9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nSpc>
                <a:spcPct val="150000"/>
              </a:lnSpc>
              <a:spcBef>
                <a:spcPts val="500"/>
              </a:spcBef>
              <a:spcAft>
                <a:spcPts val="0"/>
              </a:spcAft>
              <a:buFont typeface="Wingdings" panose="05000000000000000000" charset="0"/>
            </a:pPr>
            <a:r>
              <a:rPr lang="zh-CN" altLang="en-US" sz="2000" b="1" dirty="0">
                <a:latin typeface="微软雅黑" panose="020B0503020204020204" pitchFamily="34" charset="-122"/>
                <a:ea typeface="微软雅黑" panose="020B0503020204020204" pitchFamily="34" charset="-122"/>
                <a:sym typeface="+mn-ea"/>
              </a:rPr>
              <a:t>全国率先建立</a:t>
            </a:r>
            <a:r>
              <a:rPr lang="zh-CN" altLang="en-US" sz="2000" b="1" dirty="0">
                <a:solidFill>
                  <a:srgbClr val="C00000"/>
                </a:solidFill>
                <a:latin typeface="微软雅黑" panose="020B0503020204020204" pitchFamily="34" charset="-122"/>
                <a:ea typeface="微软雅黑" panose="020B0503020204020204" pitchFamily="34" charset="-122"/>
                <a:sym typeface="+mn-ea"/>
              </a:rPr>
              <a:t>专职科研</a:t>
            </a:r>
            <a:r>
              <a:rPr lang="zh-CN" altLang="en-US" sz="2000" b="1" dirty="0">
                <a:latin typeface="微软雅黑" panose="020B0503020204020204" pitchFamily="34" charset="-122"/>
                <a:ea typeface="微软雅黑" panose="020B0503020204020204" pitchFamily="34" charset="-122"/>
                <a:sym typeface="+mn-ea"/>
              </a:rPr>
              <a:t>研究队伍（</a:t>
            </a:r>
            <a:r>
              <a:rPr lang="en-US" altLang="zh-CN" sz="2000" b="1" dirty="0">
                <a:latin typeface="微软雅黑" panose="020B0503020204020204" pitchFamily="34" charset="-122"/>
                <a:ea typeface="微软雅黑" panose="020B0503020204020204" pitchFamily="34" charset="-122"/>
                <a:sym typeface="+mn-ea"/>
              </a:rPr>
              <a:t>2005</a:t>
            </a:r>
            <a:r>
              <a:rPr lang="zh-CN" altLang="en-US" sz="2000" b="1" dirty="0">
                <a:latin typeface="微软雅黑" panose="020B0503020204020204" pitchFamily="34" charset="-122"/>
                <a:ea typeface="微软雅黑" panose="020B0503020204020204" pitchFamily="34" charset="-122"/>
                <a:sym typeface="+mn-ea"/>
              </a:rPr>
              <a:t>年）</a:t>
            </a:r>
            <a:endParaRPr lang="en-US" altLang="zh-CN" sz="2000" b="1" dirty="0">
              <a:latin typeface="微软雅黑" panose="020B0503020204020204" pitchFamily="34" charset="-122"/>
              <a:ea typeface="微软雅黑" panose="020B0503020204020204" pitchFamily="34" charset="-122"/>
              <a:sym typeface="+mn-ea"/>
            </a:endParaRPr>
          </a:p>
          <a:p>
            <a:pPr marL="0" indent="0">
              <a:lnSpc>
                <a:spcPct val="150000"/>
              </a:lnSpc>
              <a:spcBef>
                <a:spcPts val="500"/>
              </a:spcBef>
              <a:spcAft>
                <a:spcPts val="0"/>
              </a:spcAft>
              <a:buFont typeface="Wingdings" panose="05000000000000000000" charset="0"/>
            </a:pPr>
            <a:r>
              <a:rPr lang="zh-CN" altLang="en-US" sz="2000" b="1" dirty="0" smtClean="0">
                <a:latin typeface="微软雅黑" panose="020B0503020204020204" pitchFamily="34" charset="-122"/>
                <a:ea typeface="微软雅黑" panose="020B0503020204020204" pitchFamily="34" charset="-122"/>
                <a:sym typeface="+mn-ea"/>
              </a:rPr>
              <a:t>率先建立</a:t>
            </a:r>
            <a:r>
              <a:rPr lang="zh-CN" altLang="en-US" sz="2000" b="1" dirty="0" smtClean="0">
                <a:solidFill>
                  <a:srgbClr val="C00000"/>
                </a:solidFill>
                <a:latin typeface="微软雅黑" panose="020B0503020204020204" pitchFamily="34" charset="-122"/>
                <a:ea typeface="微软雅黑" panose="020B0503020204020204" pitchFamily="34" charset="-122"/>
                <a:sym typeface="+mn-ea"/>
              </a:rPr>
              <a:t>规模化专职</a:t>
            </a:r>
            <a:r>
              <a:rPr lang="zh-CN" altLang="en-US" sz="2000" b="1" dirty="0">
                <a:solidFill>
                  <a:srgbClr val="C00000"/>
                </a:solidFill>
                <a:latin typeface="微软雅黑" panose="020B0503020204020204" pitchFamily="34" charset="-122"/>
                <a:ea typeface="微软雅黑" panose="020B0503020204020204" pitchFamily="34" charset="-122"/>
                <a:sym typeface="+mn-ea"/>
              </a:rPr>
              <a:t>博士后</a:t>
            </a:r>
            <a:r>
              <a:rPr lang="zh-CN" altLang="en-US" sz="2000" b="1" dirty="0">
                <a:latin typeface="微软雅黑" panose="020B0503020204020204" pitchFamily="34" charset="-122"/>
                <a:ea typeface="微软雅黑" panose="020B0503020204020204" pitchFamily="34" charset="-122"/>
                <a:sym typeface="+mn-ea"/>
              </a:rPr>
              <a:t>研究队伍（</a:t>
            </a:r>
            <a:r>
              <a:rPr lang="en-US" altLang="zh-CN" sz="2000" b="1" dirty="0">
                <a:latin typeface="微软雅黑" panose="020B0503020204020204" pitchFamily="34" charset="-122"/>
                <a:ea typeface="微软雅黑" panose="020B0503020204020204" pitchFamily="34" charset="-122"/>
                <a:sym typeface="+mn-ea"/>
              </a:rPr>
              <a:t>2018</a:t>
            </a:r>
            <a:r>
              <a:rPr lang="zh-CN" altLang="en-US" sz="2000" b="1" dirty="0">
                <a:latin typeface="微软雅黑" panose="020B0503020204020204" pitchFamily="34" charset="-122"/>
                <a:ea typeface="微软雅黑" panose="020B0503020204020204" pitchFamily="34" charset="-122"/>
                <a:sym typeface="+mn-ea"/>
              </a:rPr>
              <a:t>年）                          </a:t>
            </a:r>
            <a:endParaRPr lang="en-US" altLang="zh-CN" sz="2000" b="1" dirty="0">
              <a:latin typeface="微软雅黑" panose="020B0503020204020204" pitchFamily="34" charset="-122"/>
              <a:ea typeface="微软雅黑" panose="020B0503020204020204" pitchFamily="34" charset="-122"/>
              <a:sym typeface="+mn-ea"/>
            </a:endParaRPr>
          </a:p>
        </p:txBody>
      </p:sp>
      <p:sp>
        <p:nvSpPr>
          <p:cNvPr id="6" name="箭头: 右 5"/>
          <p:cNvSpPr/>
          <p:nvPr/>
        </p:nvSpPr>
        <p:spPr>
          <a:xfrm>
            <a:off x="6095999" y="1479140"/>
            <a:ext cx="1376855" cy="43092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714593" y="1410440"/>
            <a:ext cx="3360950" cy="553998"/>
          </a:xfrm>
          <a:prstGeom prst="rect">
            <a:avLst/>
          </a:prstGeom>
          <a:solidFill>
            <a:srgbClr val="F5F6F8">
              <a:alpha val="9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indent="0">
              <a:lnSpc>
                <a:spcPct val="150000"/>
              </a:lnSpc>
              <a:spcBef>
                <a:spcPts val="500"/>
              </a:spcBef>
              <a:spcAft>
                <a:spcPts val="0"/>
              </a:spcAft>
              <a:buFont typeface="Wingdings" panose="05000000000000000000" charset="0"/>
              <a:defRPr sz="2000" b="1">
                <a:latin typeface="微软雅黑" panose="020B0503020204020204" pitchFamily="34" charset="-122"/>
                <a:ea typeface="微软雅黑" panose="020B0503020204020204" pitchFamily="34" charset="-122"/>
              </a:defRPr>
            </a:lvl1pPr>
            <a:lvl2pPr marL="800100" indent="-342900">
              <a:defRPr>
                <a:latin typeface="Arial" panose="020B0604020202020204" pitchFamily="34" charset="0"/>
              </a:defRPr>
            </a:lvl2pPr>
            <a:lvl3pPr marL="1257300" indent="-342900">
              <a:defRPr>
                <a:latin typeface="Arial" panose="020B0604020202020204" pitchFamily="34" charset="0"/>
              </a:defRPr>
            </a:lvl3pPr>
            <a:lvl4pPr marL="1714500" indent="-342900">
              <a:defRPr>
                <a:latin typeface="Arial" panose="020B0604020202020204" pitchFamily="34" charset="0"/>
              </a:defRPr>
            </a:lvl4pPr>
            <a:lvl5pPr marL="2171700" indent="-342900">
              <a:defRPr>
                <a:latin typeface="Arial" panose="020B0604020202020204" pitchFamily="34" charset="0"/>
              </a:defRPr>
            </a:lvl5pPr>
            <a:lvl6pPr marL="2628900" indent="-342900" fontAlgn="base">
              <a:spcBef>
                <a:spcPct val="0"/>
              </a:spcBef>
              <a:spcAft>
                <a:spcPct val="0"/>
              </a:spcAft>
              <a:defRPr>
                <a:latin typeface="Arial" panose="020B0604020202020204" pitchFamily="34" charset="0"/>
              </a:defRPr>
            </a:lvl6pPr>
            <a:lvl7pPr marL="3086100" indent="-342900" fontAlgn="base">
              <a:spcBef>
                <a:spcPct val="0"/>
              </a:spcBef>
              <a:spcAft>
                <a:spcPct val="0"/>
              </a:spcAft>
              <a:defRPr>
                <a:latin typeface="Arial" panose="020B0604020202020204" pitchFamily="34" charset="0"/>
              </a:defRPr>
            </a:lvl7pPr>
            <a:lvl8pPr marL="3543300" indent="-342900" fontAlgn="base">
              <a:spcBef>
                <a:spcPct val="0"/>
              </a:spcBef>
              <a:spcAft>
                <a:spcPct val="0"/>
              </a:spcAft>
              <a:defRPr>
                <a:latin typeface="Arial" panose="020B0604020202020204" pitchFamily="34" charset="0"/>
              </a:defRPr>
            </a:lvl8pPr>
            <a:lvl9pPr marL="4000500" indent="-342900" fontAlgn="base">
              <a:spcBef>
                <a:spcPct val="0"/>
              </a:spcBef>
              <a:spcAft>
                <a:spcPct val="0"/>
              </a:spcAft>
              <a:defRPr>
                <a:latin typeface="Arial" panose="020B0604020202020204" pitchFamily="34" charset="0"/>
              </a:defRPr>
            </a:lvl9pPr>
          </a:lstStyle>
          <a:p>
            <a:r>
              <a:rPr lang="zh-CN" altLang="en-US" dirty="0" smtClean="0"/>
              <a:t>超过</a:t>
            </a:r>
            <a:r>
              <a:rPr lang="zh-CN" altLang="en-US" dirty="0"/>
              <a:t>千人的专职研究队伍</a:t>
            </a:r>
          </a:p>
        </p:txBody>
      </p:sp>
      <p:sp>
        <p:nvSpPr>
          <p:cNvPr id="9" name="Rectangle 33"/>
          <p:cNvSpPr>
            <a:spLocks noChangeArrowheads="1"/>
          </p:cNvSpPr>
          <p:nvPr/>
        </p:nvSpPr>
        <p:spPr bwMode="black">
          <a:xfrm>
            <a:off x="595274" y="2503070"/>
            <a:ext cx="5385113" cy="1025409"/>
          </a:xfrm>
          <a:prstGeom prst="rect">
            <a:avLst/>
          </a:prstGeom>
          <a:solidFill>
            <a:srgbClr val="F5F6F8">
              <a:alpha val="9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nSpc>
                <a:spcPct val="150000"/>
              </a:lnSpc>
              <a:spcBef>
                <a:spcPts val="500"/>
              </a:spcBef>
              <a:spcAft>
                <a:spcPts val="0"/>
              </a:spcAft>
              <a:buFont typeface="Wingdings" panose="05000000000000000000" charset="0"/>
            </a:pPr>
            <a:r>
              <a:rPr lang="zh-CN" altLang="en-US" sz="2000" b="1" dirty="0">
                <a:latin typeface="微软雅黑" panose="020B0503020204020204" pitchFamily="34" charset="-122"/>
                <a:ea typeface="微软雅黑" panose="020B0503020204020204" pitchFamily="34" charset="-122"/>
                <a:sym typeface="+mn-ea"/>
              </a:rPr>
              <a:t>全院副高及以上医生（研究者）约</a:t>
            </a:r>
            <a:r>
              <a:rPr lang="en-US" altLang="zh-CN" sz="2000" b="1" dirty="0">
                <a:latin typeface="微软雅黑" panose="020B0503020204020204" pitchFamily="34" charset="-122"/>
                <a:ea typeface="微软雅黑" panose="020B0503020204020204" pitchFamily="34" charset="-122"/>
                <a:sym typeface="+mn-ea"/>
              </a:rPr>
              <a:t>1000</a:t>
            </a:r>
            <a:r>
              <a:rPr lang="zh-CN" altLang="en-US" sz="2000" b="1" dirty="0">
                <a:latin typeface="微软雅黑" panose="020B0503020204020204" pitchFamily="34" charset="-122"/>
                <a:ea typeface="微软雅黑" panose="020B0503020204020204" pitchFamily="34" charset="-122"/>
                <a:sym typeface="+mn-ea"/>
              </a:rPr>
              <a:t>人</a:t>
            </a:r>
            <a:endParaRPr lang="en-US" altLang="zh-CN" sz="2000" b="1" dirty="0">
              <a:latin typeface="微软雅黑" panose="020B0503020204020204" pitchFamily="34" charset="-122"/>
              <a:ea typeface="微软雅黑" panose="020B0503020204020204" pitchFamily="34" charset="-122"/>
              <a:sym typeface="+mn-ea"/>
            </a:endParaRPr>
          </a:p>
          <a:p>
            <a:pPr marL="0" indent="0">
              <a:lnSpc>
                <a:spcPct val="150000"/>
              </a:lnSpc>
              <a:spcBef>
                <a:spcPts val="500"/>
              </a:spcBef>
            </a:pPr>
            <a:r>
              <a:rPr lang="zh-CN" altLang="en-US" sz="2000" b="1" dirty="0">
                <a:latin typeface="微软雅黑" panose="020B0503020204020204" pitchFamily="34" charset="-122"/>
                <a:ea typeface="微软雅黑" panose="020B0503020204020204" pitchFamily="34" charset="-122"/>
              </a:rPr>
              <a:t>国家药监局备案的临床试验</a:t>
            </a:r>
            <a:r>
              <a:rPr lang="en-US" altLang="zh-CN" sz="2000" b="1" dirty="0">
                <a:latin typeface="微软雅黑" panose="020B0503020204020204" pitchFamily="34" charset="-122"/>
                <a:ea typeface="微软雅黑" panose="020B0503020204020204" pitchFamily="34" charset="-122"/>
              </a:rPr>
              <a:t>PI 459</a:t>
            </a:r>
            <a:r>
              <a:rPr lang="zh-CN" altLang="en-US" sz="2000" b="1" dirty="0">
                <a:latin typeface="微软雅黑" panose="020B0503020204020204" pitchFamily="34" charset="-122"/>
                <a:ea typeface="微软雅黑" panose="020B0503020204020204" pitchFamily="34" charset="-122"/>
              </a:rPr>
              <a:t>人</a:t>
            </a:r>
            <a:endParaRPr lang="en-US" altLang="zh-CN" sz="2000" b="1" dirty="0">
              <a:latin typeface="微软雅黑" panose="020B0503020204020204" pitchFamily="34" charset="-122"/>
              <a:ea typeface="微软雅黑" panose="020B0503020204020204" pitchFamily="34" charset="-122"/>
              <a:sym typeface="+mn-ea"/>
            </a:endParaRPr>
          </a:p>
        </p:txBody>
      </p:sp>
      <p:sp>
        <p:nvSpPr>
          <p:cNvPr id="10" name="箭头: 右 9"/>
          <p:cNvSpPr/>
          <p:nvPr/>
        </p:nvSpPr>
        <p:spPr>
          <a:xfrm>
            <a:off x="6095999" y="2779100"/>
            <a:ext cx="1376855" cy="43092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714592" y="2567190"/>
            <a:ext cx="4046484" cy="961289"/>
          </a:xfrm>
          <a:prstGeom prst="rect">
            <a:avLst/>
          </a:prstGeom>
          <a:solidFill>
            <a:srgbClr val="F5F6F8">
              <a:alpha val="9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indent="0">
              <a:lnSpc>
                <a:spcPct val="150000"/>
              </a:lnSpc>
              <a:spcBef>
                <a:spcPts val="500"/>
              </a:spcBef>
              <a:spcAft>
                <a:spcPts val="0"/>
              </a:spcAft>
              <a:buFont typeface="Wingdings" panose="05000000000000000000" charset="0"/>
              <a:defRPr sz="2000" b="1">
                <a:latin typeface="微软雅黑" panose="020B0503020204020204" pitchFamily="34" charset="-122"/>
                <a:ea typeface="微软雅黑" panose="020B0503020204020204" pitchFamily="34" charset="-122"/>
              </a:defRPr>
            </a:lvl1pPr>
            <a:lvl2pPr marL="800100" indent="-342900">
              <a:defRPr>
                <a:latin typeface="Arial" panose="020B0604020202020204" pitchFamily="34" charset="0"/>
              </a:defRPr>
            </a:lvl2pPr>
            <a:lvl3pPr marL="1257300" indent="-342900">
              <a:defRPr>
                <a:latin typeface="Arial" panose="020B0604020202020204" pitchFamily="34" charset="0"/>
              </a:defRPr>
            </a:lvl3pPr>
            <a:lvl4pPr marL="1714500" indent="-342900">
              <a:defRPr>
                <a:latin typeface="Arial" panose="020B0604020202020204" pitchFamily="34" charset="0"/>
              </a:defRPr>
            </a:lvl4pPr>
            <a:lvl5pPr marL="2171700" indent="-342900">
              <a:defRPr>
                <a:latin typeface="Arial" panose="020B0604020202020204" pitchFamily="34" charset="0"/>
              </a:defRPr>
            </a:lvl5pPr>
            <a:lvl6pPr marL="2628900" indent="-342900" fontAlgn="base">
              <a:spcBef>
                <a:spcPct val="0"/>
              </a:spcBef>
              <a:spcAft>
                <a:spcPct val="0"/>
              </a:spcAft>
              <a:defRPr>
                <a:latin typeface="Arial" panose="020B0604020202020204" pitchFamily="34" charset="0"/>
              </a:defRPr>
            </a:lvl6pPr>
            <a:lvl7pPr marL="3086100" indent="-342900" fontAlgn="base">
              <a:spcBef>
                <a:spcPct val="0"/>
              </a:spcBef>
              <a:spcAft>
                <a:spcPct val="0"/>
              </a:spcAft>
              <a:defRPr>
                <a:latin typeface="Arial" panose="020B0604020202020204" pitchFamily="34" charset="0"/>
              </a:defRPr>
            </a:lvl7pPr>
            <a:lvl8pPr marL="3543300" indent="-342900" fontAlgn="base">
              <a:spcBef>
                <a:spcPct val="0"/>
              </a:spcBef>
              <a:spcAft>
                <a:spcPct val="0"/>
              </a:spcAft>
              <a:defRPr>
                <a:latin typeface="Arial" panose="020B0604020202020204" pitchFamily="34" charset="0"/>
              </a:defRPr>
            </a:lvl8pPr>
            <a:lvl9pPr marL="4000500" indent="-342900" fontAlgn="base">
              <a:spcBef>
                <a:spcPct val="0"/>
              </a:spcBef>
              <a:spcAft>
                <a:spcPct val="0"/>
              </a:spcAft>
              <a:defRPr>
                <a:latin typeface="Arial" panose="020B0604020202020204" pitchFamily="34" charset="0"/>
              </a:defRPr>
            </a:lvl9pPr>
          </a:lstStyle>
          <a:p>
            <a:r>
              <a:rPr lang="zh-CN" altLang="en-US" dirty="0"/>
              <a:t>规模：</a:t>
            </a:r>
            <a:r>
              <a:rPr lang="en-US" altLang="zh-CN" dirty="0"/>
              <a:t>IIT</a:t>
            </a:r>
            <a:r>
              <a:rPr lang="zh-CN" altLang="en-US" dirty="0"/>
              <a:t>项目、</a:t>
            </a:r>
            <a:r>
              <a:rPr lang="en-US" altLang="zh-CN" dirty="0"/>
              <a:t>GCP</a:t>
            </a:r>
            <a:r>
              <a:rPr lang="zh-CN" altLang="en-US" dirty="0"/>
              <a:t>项目、中国临床试验网注册项目均为全国第一</a:t>
            </a:r>
          </a:p>
        </p:txBody>
      </p:sp>
      <p:sp>
        <p:nvSpPr>
          <p:cNvPr id="12" name="文本框 11"/>
          <p:cNvSpPr txBox="1"/>
          <p:nvPr/>
        </p:nvSpPr>
        <p:spPr>
          <a:xfrm>
            <a:off x="595274" y="3665331"/>
            <a:ext cx="2896009" cy="3192669"/>
          </a:xfrm>
          <a:prstGeom prst="rect">
            <a:avLst/>
          </a:prstGeom>
          <a:noFill/>
        </p:spPr>
        <p:txBody>
          <a:bodyPr wrap="square" rtlCol="0">
            <a:spAutoFit/>
          </a:bodyPr>
          <a:lstStyle>
            <a:lvl1pPr algn="ctr">
              <a:defRPr sz="2000" b="1">
                <a:latin typeface="华文中宋" panose="02010600040101010101" pitchFamily="2" charset="-122"/>
                <a:ea typeface="华文中宋" panose="02010600040101010101" pitchFamily="2" charset="-122"/>
              </a:defRPr>
            </a:lvl1pPr>
          </a:lstStyle>
          <a:p>
            <a:pPr algn="l">
              <a:lnSpc>
                <a:spcPct val="150000"/>
              </a:lnSpc>
              <a:spcAft>
                <a:spcPts val="600"/>
              </a:spcAft>
            </a:pPr>
            <a:r>
              <a:rPr lang="zh-CN" altLang="en-US" dirty="0">
                <a:solidFill>
                  <a:srgbClr val="C00000"/>
                </a:solidFill>
                <a:latin typeface="微软雅黑" panose="020B0503020204020204" pitchFamily="34" charset="-122"/>
                <a:ea typeface="微软雅黑" panose="020B0503020204020204" pitchFamily="34" charset="-122"/>
              </a:rPr>
              <a:t>华西人才计划</a:t>
            </a:r>
            <a:endParaRPr lang="en-US" altLang="zh-CN" dirty="0">
              <a:solidFill>
                <a:srgbClr val="C00000"/>
              </a:solidFill>
              <a:latin typeface="微软雅黑" panose="020B0503020204020204" pitchFamily="34" charset="-122"/>
              <a:ea typeface="微软雅黑" panose="020B0503020204020204" pitchFamily="34" charset="-122"/>
            </a:endParaRPr>
          </a:p>
          <a:p>
            <a:pPr marL="342900" indent="-342900" algn="l">
              <a:lnSpc>
                <a:spcPct val="150000"/>
              </a:lnSpc>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终身教授</a:t>
            </a:r>
            <a:endParaRPr lang="en-US" altLang="zh-CN" dirty="0">
              <a:latin typeface="微软雅黑" panose="020B0503020204020204" pitchFamily="34" charset="-122"/>
              <a:ea typeface="微软雅黑" panose="020B0503020204020204" pitchFamily="34" charset="-122"/>
            </a:endParaRPr>
          </a:p>
          <a:p>
            <a:pPr marL="342900" indent="-342900" algn="l">
              <a:lnSpc>
                <a:spcPct val="150000"/>
              </a:lnSpc>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高端人才支持计划</a:t>
            </a:r>
            <a:endParaRPr lang="en-US" altLang="zh-CN" dirty="0">
              <a:latin typeface="微软雅黑" panose="020B0503020204020204" pitchFamily="34" charset="-122"/>
              <a:ea typeface="微软雅黑" panose="020B0503020204020204" pitchFamily="34" charset="-122"/>
            </a:endParaRPr>
          </a:p>
          <a:p>
            <a:pPr marL="342900" indent="-342900" algn="l">
              <a:lnSpc>
                <a:spcPct val="150000"/>
              </a:lnSpc>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青年英才支持计划</a:t>
            </a:r>
            <a:endParaRPr lang="en-US" altLang="zh-CN" dirty="0">
              <a:latin typeface="微软雅黑" panose="020B0503020204020204" pitchFamily="34" charset="-122"/>
              <a:ea typeface="微软雅黑" panose="020B0503020204020204" pitchFamily="34" charset="-122"/>
            </a:endParaRPr>
          </a:p>
          <a:p>
            <a:pPr marL="342900" indent="-342900" algn="l">
              <a:lnSpc>
                <a:spcPct val="150000"/>
              </a:lnSpc>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专职博士后计划</a:t>
            </a:r>
            <a:endParaRPr lang="en-US" altLang="zh-CN" dirty="0">
              <a:latin typeface="微软雅黑" panose="020B0503020204020204" pitchFamily="34" charset="-122"/>
              <a:ea typeface="微软雅黑" panose="020B0503020204020204" pitchFamily="34" charset="-122"/>
            </a:endParaRPr>
          </a:p>
          <a:p>
            <a:pPr marL="342900" indent="-342900" algn="l">
              <a:lnSpc>
                <a:spcPct val="150000"/>
              </a:lnSpc>
              <a:spcAft>
                <a:spcPts val="600"/>
              </a:spcAft>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a:t>
            </a:r>
          </a:p>
        </p:txBody>
      </p:sp>
      <p:sp>
        <p:nvSpPr>
          <p:cNvPr id="13" name="文本框 12"/>
          <p:cNvSpPr txBox="1"/>
          <p:nvPr/>
        </p:nvSpPr>
        <p:spPr>
          <a:xfrm>
            <a:off x="3659038" y="3831243"/>
            <a:ext cx="3719224" cy="2708434"/>
          </a:xfrm>
          <a:prstGeom prst="rect">
            <a:avLst/>
          </a:prstGeom>
          <a:noFill/>
        </p:spPr>
        <p:txBody>
          <a:bodyPr wrap="square" rtlCol="0">
            <a:spAutoFit/>
          </a:bodyPr>
          <a:lstStyle>
            <a:lvl1pPr algn="ctr">
              <a:defRPr sz="2000" b="1">
                <a:latin typeface="华文中宋" panose="02010600040101010101" pitchFamily="2" charset="-122"/>
                <a:ea typeface="华文中宋" panose="02010600040101010101" pitchFamily="2" charset="-122"/>
              </a:defRPr>
            </a:lvl1pPr>
          </a:lstStyle>
          <a:p>
            <a:pPr algn="l">
              <a:spcAft>
                <a:spcPts val="600"/>
              </a:spcAft>
            </a:pPr>
            <a:r>
              <a:rPr lang="zh-CN" altLang="en-US" sz="2000" b="1" dirty="0">
                <a:solidFill>
                  <a:srgbClr val="C00000"/>
                </a:solidFill>
                <a:latin typeface="微软雅黑" panose="020B0503020204020204" pitchFamily="34" charset="-122"/>
                <a:ea typeface="微软雅黑" panose="020B0503020204020204" pitchFamily="34" charset="-122"/>
                <a:sym typeface="+mn-ea"/>
              </a:rPr>
              <a:t>六大支撑队伍</a:t>
            </a:r>
            <a:endParaRPr lang="en-US" altLang="zh-CN" sz="2000" b="1" dirty="0">
              <a:solidFill>
                <a:srgbClr val="C00000"/>
              </a:solidFill>
              <a:latin typeface="微软雅黑" panose="020B0503020204020204" pitchFamily="34" charset="-122"/>
              <a:ea typeface="微软雅黑" panose="020B0503020204020204" pitchFamily="34" charset="-122"/>
              <a:sym typeface="+mn-ea"/>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临床研究方案设计与统计师</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高端人才助理</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临床研究助理</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队列研究助理</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院内</a:t>
            </a:r>
            <a:r>
              <a:rPr lang="en-US" altLang="zh-CN" dirty="0">
                <a:latin typeface="微软雅黑" panose="020B0503020204020204" pitchFamily="34" charset="-122"/>
                <a:ea typeface="微软雅黑" panose="020B0503020204020204" pitchFamily="34" charset="-122"/>
              </a:rPr>
              <a:t>CRC</a:t>
            </a:r>
            <a:r>
              <a:rPr lang="zh-CN" altLang="en-US" dirty="0">
                <a:latin typeface="微软雅黑" panose="020B0503020204020204" pitchFamily="34" charset="-122"/>
                <a:ea typeface="微软雅黑" panose="020B0503020204020204" pitchFamily="34" charset="-122"/>
              </a:rPr>
              <a:t>团队</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项目制助理</a:t>
            </a:r>
            <a:endParaRPr lang="en-US" altLang="zh-CN"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7378263" y="3831243"/>
            <a:ext cx="4813738" cy="2708434"/>
          </a:xfrm>
          <a:prstGeom prst="rect">
            <a:avLst/>
          </a:prstGeom>
          <a:noFill/>
        </p:spPr>
        <p:txBody>
          <a:bodyPr wrap="square" rtlCol="0">
            <a:spAutoFit/>
          </a:bodyPr>
          <a:lstStyle>
            <a:lvl1pPr algn="ctr">
              <a:defRPr sz="2000" b="1">
                <a:latin typeface="华文中宋" panose="02010600040101010101" pitchFamily="2" charset="-122"/>
                <a:ea typeface="华文中宋" panose="02010600040101010101" pitchFamily="2" charset="-122"/>
              </a:defRPr>
            </a:lvl1pPr>
          </a:lstStyle>
          <a:p>
            <a:pPr algn="l">
              <a:spcAft>
                <a:spcPts val="600"/>
              </a:spcAft>
            </a:pPr>
            <a:r>
              <a:rPr lang="zh-CN" altLang="en-US" dirty="0">
                <a:solidFill>
                  <a:srgbClr val="C00000"/>
                </a:solidFill>
                <a:latin typeface="微软雅黑" panose="020B0503020204020204" pitchFamily="34" charset="-122"/>
                <a:ea typeface="微软雅黑" panose="020B0503020204020204" pitchFamily="34" charset="-122"/>
              </a:rPr>
              <a:t>标准化培训</a:t>
            </a:r>
            <a:endParaRPr lang="en-US" altLang="zh-CN" dirty="0">
              <a:solidFill>
                <a:srgbClr val="C00000"/>
              </a:solidFill>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本科生通识教育课程</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研究生临床研究选修课程</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全院临床研究培训课程</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国家级临床研究继续教育培训课程</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高端讲座：</a:t>
            </a:r>
            <a:r>
              <a:rPr lang="en-US" altLang="zh-CN" dirty="0">
                <a:latin typeface="微软雅黑" panose="020B0503020204020204" pitchFamily="34" charset="-122"/>
                <a:ea typeface="微软雅黑" panose="020B0503020204020204" pitchFamily="34" charset="-122"/>
              </a:rPr>
              <a:t>Nature</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JAMA</a:t>
            </a:r>
            <a:r>
              <a:rPr lang="zh-CN" altLang="en-US" dirty="0">
                <a:latin typeface="微软雅黑" panose="020B0503020204020204" pitchFamily="34" charset="-122"/>
                <a:ea typeface="微软雅黑" panose="020B0503020204020204" pitchFamily="34" charset="-122"/>
              </a:rPr>
              <a:t>大师课堂</a:t>
            </a:r>
            <a:endParaRPr lang="en-US" altLang="zh-CN" dirty="0">
              <a:latin typeface="微软雅黑" panose="020B0503020204020204" pitchFamily="34" charset="-122"/>
              <a:ea typeface="微软雅黑" panose="020B0503020204020204" pitchFamily="34" charset="-122"/>
            </a:endParaRPr>
          </a:p>
          <a:p>
            <a:pPr marL="342900" indent="-342900" algn="l">
              <a:spcAft>
                <a:spcPts val="600"/>
              </a:spcAft>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3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888578" y="963613"/>
            <a:ext cx="9063990" cy="1384995"/>
          </a:xfrm>
          <a:prstGeom prst="rect">
            <a:avLst/>
          </a:prstGeom>
          <a:noFill/>
        </p:spPr>
        <p:txBody>
          <a:bodyPr wrap="square" rtlCol="0">
            <a:spAutoFit/>
          </a:bodyPr>
          <a:lstStyle/>
          <a:p>
            <a:pPr marL="285750" indent="-285750">
              <a:lnSpc>
                <a:spcPct val="150000"/>
              </a:lnSpc>
            </a:pPr>
            <a:r>
              <a:rPr lang="fr-FR" altLang="zh-CN"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Couvrir </a:t>
            </a:r>
            <a:r>
              <a:rPr lang="fr-FR"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différentes étapes de la recherche clinique et mettre en place des fonds hospitaliers pour différents objectifs</a:t>
            </a:r>
          </a:p>
          <a:p>
            <a:pPr marL="285750" indent="-285750">
              <a:lnSpc>
                <a:spcPct val="150000"/>
              </a:lnSpc>
            </a:pPr>
            <a:r>
              <a:rPr lang="fr-FR"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Couvrant différents groupes: stagiaires postdoctoraux à temps plein, chercheurs cliniques, équipes thématiques, soins infirmiers, etc.</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15"/>
          <p:cNvSpPr/>
          <p:nvPr/>
        </p:nvSpPr>
        <p:spPr>
          <a:xfrm>
            <a:off x="1077991" y="49213"/>
            <a:ext cx="10142855" cy="418191"/>
          </a:xfrm>
          <a:prstGeom prst="rect">
            <a:avLst/>
          </a:prstGeom>
        </p:spPr>
        <p:txBody>
          <a:bodyPr wrap="square">
            <a:spAutoFit/>
          </a:bodyPr>
          <a:lstStyle/>
          <a:p>
            <a:pPr algn="ctr">
              <a:lnSpc>
                <a:spcPct val="150000"/>
              </a:lnSpc>
            </a:pPr>
            <a:r>
              <a:rPr lang="fr-FR" altLang="zh-CN" sz="1600" b="1" dirty="0" smtClean="0">
                <a:solidFill>
                  <a:srgbClr val="C00000"/>
                </a:solidFill>
                <a:latin typeface="微软雅黑" panose="020B0503020204020204" pitchFamily="34" charset="-122"/>
                <a:ea typeface="微软雅黑" panose="020B0503020204020204" pitchFamily="34" charset="-122"/>
                <a:sym typeface="+mn-ea"/>
              </a:rPr>
              <a:t>Investissement </a:t>
            </a:r>
            <a:r>
              <a:rPr lang="fr-FR" altLang="zh-CN" sz="1600" b="1" dirty="0">
                <a:solidFill>
                  <a:srgbClr val="C00000"/>
                </a:solidFill>
                <a:latin typeface="微软雅黑" panose="020B0503020204020204" pitchFamily="34" charset="-122"/>
                <a:ea typeface="微软雅黑" panose="020B0503020204020204" pitchFamily="34" charset="-122"/>
                <a:sym typeface="+mn-ea"/>
              </a:rPr>
              <a:t>continu dans des fonds de recherche clinique à l'hôpital (200 millions / an)</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8" name="直接连接符 7"/>
          <p:cNvCxnSpPr/>
          <p:nvPr/>
        </p:nvCxnSpPr>
        <p:spPr>
          <a:xfrm>
            <a:off x="412139" y="1018516"/>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0" y="277402"/>
            <a:ext cx="1368000" cy="387735"/>
          </a:xfrm>
          <a:prstGeom prst="rect">
            <a:avLst/>
          </a:prstGeom>
          <a:solidFill>
            <a:srgbClr val="7030A0"/>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基金支持</a:t>
            </a:r>
          </a:p>
        </p:txBody>
      </p:sp>
      <p:sp>
        <p:nvSpPr>
          <p:cNvPr id="2" name="文本框 1"/>
          <p:cNvSpPr txBox="1"/>
          <p:nvPr/>
        </p:nvSpPr>
        <p:spPr>
          <a:xfrm>
            <a:off x="597074" y="1965093"/>
            <a:ext cx="5665339" cy="3046988"/>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fr-FR" altLang="zh-CN" sz="1200" b="1" dirty="0" smtClean="0">
                <a:solidFill>
                  <a:srgbClr val="C00000"/>
                </a:solidFill>
                <a:latin typeface="微软雅黑" panose="020B0503020204020204" pitchFamily="34" charset="-122"/>
                <a:ea typeface="微软雅黑" panose="020B0503020204020204" pitchFamily="34" charset="-122"/>
              </a:rPr>
              <a:t>Fonds </a:t>
            </a:r>
            <a:r>
              <a:rPr lang="fr-FR" altLang="zh-CN" sz="1200" b="1" dirty="0">
                <a:solidFill>
                  <a:srgbClr val="C00000"/>
                </a:solidFill>
                <a:latin typeface="微软雅黑" panose="020B0503020204020204" pitchFamily="34" charset="-122"/>
                <a:ea typeface="微软雅黑" panose="020B0503020204020204" pitchFamily="34" charset="-122"/>
              </a:rPr>
              <a:t>de recherche</a:t>
            </a:r>
          </a:p>
          <a:p>
            <a:pPr marL="285750" indent="-285750">
              <a:lnSpc>
                <a:spcPct val="200000"/>
              </a:lnSpc>
              <a:buFont typeface="Wingdings" panose="05000000000000000000" pitchFamily="2" charset="2"/>
              <a:buChar char="Ø"/>
            </a:pPr>
            <a:r>
              <a:rPr lang="fr-FR" altLang="zh-CN" sz="1200" b="1" dirty="0">
                <a:solidFill>
                  <a:srgbClr val="C00000"/>
                </a:solidFill>
                <a:latin typeface="微软雅黑" panose="020B0503020204020204" pitchFamily="34" charset="-122"/>
                <a:ea typeface="微软雅黑" panose="020B0503020204020204" pitchFamily="34" charset="-122"/>
              </a:rPr>
              <a:t>Projet d'incubation en recherche clinique</a:t>
            </a:r>
          </a:p>
          <a:p>
            <a:pPr marL="285750" indent="-285750">
              <a:lnSpc>
                <a:spcPct val="200000"/>
              </a:lnSpc>
              <a:buFont typeface="Wingdings" panose="05000000000000000000" pitchFamily="2" charset="2"/>
              <a:buChar char="Ø"/>
            </a:pPr>
            <a:r>
              <a:rPr lang="fr-FR" altLang="zh-CN" sz="1200" b="1" dirty="0">
                <a:solidFill>
                  <a:srgbClr val="C00000"/>
                </a:solidFill>
                <a:latin typeface="微软雅黑" panose="020B0503020204020204" pitchFamily="34" charset="-122"/>
                <a:ea typeface="微软雅黑" panose="020B0503020204020204" pitchFamily="34" charset="-122"/>
              </a:rPr>
              <a:t>Fonds postdoctoral à temps plein</a:t>
            </a:r>
          </a:p>
          <a:p>
            <a:pPr marL="285750" indent="-285750">
              <a:lnSpc>
                <a:spcPct val="200000"/>
              </a:lnSpc>
              <a:buFont typeface="Wingdings" panose="05000000000000000000" pitchFamily="2" charset="2"/>
              <a:buChar char="Ø"/>
            </a:pPr>
            <a:r>
              <a:rPr lang="fr-FR" altLang="zh-CN" sz="1200" b="1" dirty="0" err="1">
                <a:solidFill>
                  <a:srgbClr val="C00000"/>
                </a:solidFill>
                <a:latin typeface="微软雅黑" panose="020B0503020204020204" pitchFamily="34" charset="-122"/>
                <a:ea typeface="微软雅黑" panose="020B0503020204020204" pitchFamily="34" charset="-122"/>
              </a:rPr>
              <a:t>Clinical</a:t>
            </a:r>
            <a:r>
              <a:rPr lang="fr-FR" altLang="zh-CN" sz="1200" b="1" dirty="0">
                <a:solidFill>
                  <a:srgbClr val="C00000"/>
                </a:solidFill>
                <a:latin typeface="微软雅黑" panose="020B0503020204020204" pitchFamily="34" charset="-122"/>
                <a:ea typeface="微软雅黑" panose="020B0503020204020204" pitchFamily="34" charset="-122"/>
              </a:rPr>
              <a:t> New </a:t>
            </a:r>
            <a:r>
              <a:rPr lang="fr-FR" altLang="zh-CN" sz="1200" b="1" dirty="0" err="1">
                <a:solidFill>
                  <a:srgbClr val="C00000"/>
                </a:solidFill>
                <a:latin typeface="微软雅黑" panose="020B0503020204020204" pitchFamily="34" charset="-122"/>
                <a:ea typeface="微软雅黑" panose="020B0503020204020204" pitchFamily="34" charset="-122"/>
              </a:rPr>
              <a:t>Technology-Clinical</a:t>
            </a:r>
            <a:r>
              <a:rPr lang="fr-FR" altLang="zh-CN" sz="1200" b="1" dirty="0">
                <a:solidFill>
                  <a:srgbClr val="C00000"/>
                </a:solidFill>
                <a:latin typeface="微软雅黑" panose="020B0503020204020204" pitchFamily="34" charset="-122"/>
                <a:ea typeface="微软雅黑" panose="020B0503020204020204" pitchFamily="34" charset="-122"/>
              </a:rPr>
              <a:t> New </a:t>
            </a:r>
            <a:r>
              <a:rPr lang="fr-FR" altLang="zh-CN" sz="1200" b="1" dirty="0" err="1">
                <a:solidFill>
                  <a:srgbClr val="C00000"/>
                </a:solidFill>
                <a:latin typeface="微软雅黑" panose="020B0503020204020204" pitchFamily="34" charset="-122"/>
                <a:ea typeface="微软雅黑" panose="020B0503020204020204" pitchFamily="34" charset="-122"/>
              </a:rPr>
              <a:t>Technology</a:t>
            </a:r>
            <a:r>
              <a:rPr lang="fr-FR" altLang="zh-CN" sz="1200" b="1" dirty="0">
                <a:solidFill>
                  <a:srgbClr val="C00000"/>
                </a:solidFill>
                <a:latin typeface="微软雅黑" panose="020B0503020204020204" pitchFamily="34" charset="-122"/>
                <a:ea typeface="微软雅黑" panose="020B0503020204020204" pitchFamily="34" charset="-122"/>
              </a:rPr>
              <a:t> </a:t>
            </a:r>
            <a:r>
              <a:rPr lang="fr-FR" altLang="zh-CN" sz="1200" b="1" dirty="0" err="1">
                <a:solidFill>
                  <a:srgbClr val="C00000"/>
                </a:solidFill>
                <a:latin typeface="微软雅黑" panose="020B0503020204020204" pitchFamily="34" charset="-122"/>
                <a:ea typeface="微软雅黑" panose="020B0503020204020204" pitchFamily="34" charset="-122"/>
              </a:rPr>
              <a:t>Fund</a:t>
            </a:r>
            <a:endParaRPr lang="fr-FR" altLang="zh-CN" sz="1200" b="1" dirty="0">
              <a:solidFill>
                <a:srgbClr val="C0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Ø"/>
            </a:pPr>
            <a:r>
              <a:rPr lang="fr-FR" altLang="zh-CN" sz="1200" b="1" dirty="0">
                <a:solidFill>
                  <a:srgbClr val="C00000"/>
                </a:solidFill>
                <a:latin typeface="微软雅黑" panose="020B0503020204020204" pitchFamily="34" charset="-122"/>
                <a:ea typeface="微软雅黑" panose="020B0503020204020204" pitchFamily="34" charset="-122"/>
              </a:rPr>
              <a:t>Sous-spécialité supérieure, fonds interdisciplinaire-1.3.5</a:t>
            </a:r>
          </a:p>
          <a:p>
            <a:pPr marL="285750" indent="-285750">
              <a:lnSpc>
                <a:spcPct val="200000"/>
              </a:lnSpc>
              <a:buFont typeface="Wingdings" panose="05000000000000000000" pitchFamily="2" charset="2"/>
              <a:buChar char="Ø"/>
            </a:pPr>
            <a:r>
              <a:rPr lang="fr-FR" altLang="zh-CN" sz="1200" b="1" dirty="0">
                <a:solidFill>
                  <a:srgbClr val="C00000"/>
                </a:solidFill>
                <a:latin typeface="微软雅黑" panose="020B0503020204020204" pitchFamily="34" charset="-122"/>
                <a:ea typeface="微软雅黑" panose="020B0503020204020204" pitchFamily="34" charset="-122"/>
              </a:rPr>
              <a:t>Brevet, fonds de transformation pour la réalisation de produits, fonds d'innovation pour la coopération clinique entre hôpitaux et entreprises</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10" name="箭头: 右 9"/>
          <p:cNvSpPr/>
          <p:nvPr/>
        </p:nvSpPr>
        <p:spPr>
          <a:xfrm>
            <a:off x="5967380" y="4353261"/>
            <a:ext cx="906386" cy="43092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114086" y="2467694"/>
            <a:ext cx="4855780" cy="3046988"/>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fr-FR" altLang="zh-CN" sz="1200" b="1" dirty="0" smtClean="0">
                <a:solidFill>
                  <a:srgbClr val="C00000"/>
                </a:solidFill>
                <a:latin typeface="微软雅黑" panose="020B0503020204020204" pitchFamily="34" charset="-122"/>
                <a:ea typeface="微软雅黑" panose="020B0503020204020204" pitchFamily="34" charset="-122"/>
              </a:rPr>
              <a:t>Recherche </a:t>
            </a:r>
            <a:r>
              <a:rPr lang="fr-FR" altLang="zh-CN" sz="1200" b="1" dirty="0">
                <a:solidFill>
                  <a:srgbClr val="C00000"/>
                </a:solidFill>
                <a:latin typeface="微软雅黑" panose="020B0503020204020204" pitchFamily="34" charset="-122"/>
                <a:ea typeface="微软雅黑" panose="020B0503020204020204" pitchFamily="34" charset="-122"/>
              </a:rPr>
              <a:t>clinique à grande échelle</a:t>
            </a:r>
          </a:p>
          <a:p>
            <a:pPr marL="285750" indent="-285750">
              <a:lnSpc>
                <a:spcPct val="200000"/>
              </a:lnSpc>
              <a:buFont typeface="Wingdings" panose="05000000000000000000" pitchFamily="2" charset="2"/>
              <a:buChar char="Ø"/>
            </a:pPr>
            <a:r>
              <a:rPr lang="fr-FR" altLang="zh-CN" sz="1200" b="1" dirty="0">
                <a:solidFill>
                  <a:srgbClr val="C00000"/>
                </a:solidFill>
                <a:latin typeface="微软雅黑" panose="020B0503020204020204" pitchFamily="34" charset="-122"/>
                <a:ea typeface="微软雅黑" panose="020B0503020204020204" pitchFamily="34" charset="-122"/>
              </a:rPr>
              <a:t>Le projet IIT traverse des milliers de personnes, l'hôpital domestique d'abord</a:t>
            </a:r>
          </a:p>
          <a:p>
            <a:pPr marL="285750" indent="-285750">
              <a:lnSpc>
                <a:spcPct val="200000"/>
              </a:lnSpc>
              <a:buFont typeface="Wingdings" panose="05000000000000000000" pitchFamily="2" charset="2"/>
              <a:buChar char="Ø"/>
            </a:pPr>
            <a:r>
              <a:rPr lang="fr-FR" altLang="zh-CN" sz="1200" b="1" dirty="0">
                <a:solidFill>
                  <a:srgbClr val="C00000"/>
                </a:solidFill>
                <a:latin typeface="微软雅黑" panose="020B0503020204020204" pitchFamily="34" charset="-122"/>
                <a:ea typeface="微软雅黑" panose="020B0503020204020204" pitchFamily="34" charset="-122"/>
              </a:rPr>
              <a:t>Plus de 200 essais cliniques de médicaments, au premier rang dans les hôpitaux nationaux</a:t>
            </a:r>
          </a:p>
          <a:p>
            <a:pPr marL="285750" indent="-285750">
              <a:lnSpc>
                <a:spcPct val="200000"/>
              </a:lnSpc>
              <a:buFont typeface="Wingdings" panose="05000000000000000000" pitchFamily="2" charset="2"/>
              <a:buChar char="Ø"/>
            </a:pPr>
            <a:r>
              <a:rPr lang="fr-FR" altLang="zh-CN" sz="1200" b="1" dirty="0">
                <a:solidFill>
                  <a:srgbClr val="C00000"/>
                </a:solidFill>
                <a:latin typeface="微软雅黑" panose="020B0503020204020204" pitchFamily="34" charset="-122"/>
                <a:ea typeface="微软雅黑" panose="020B0503020204020204" pitchFamily="34" charset="-122"/>
              </a:rPr>
              <a:t>Le centre d'enregistrement des essais cliniques de Chine a enregistré 1083 articles, se classant premier dans les hôpitaux nationaux</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5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1384" y="1196752"/>
            <a:ext cx="5832648" cy="5256584"/>
          </a:xfrm>
        </p:spPr>
        <p:txBody>
          <a:bodyPr>
            <a:normAutofit lnSpcReduction="10000"/>
          </a:bodyPr>
          <a:lstStyle/>
          <a:p>
            <a:pPr marL="0" indent="0">
              <a:lnSpc>
                <a:spcPct val="150000"/>
              </a:lnSpc>
              <a:buNone/>
            </a:pPr>
            <a:r>
              <a:rPr lang="en-US" altLang="zh-CN" sz="1800" b="1" dirty="0">
                <a:solidFill>
                  <a:srgbClr val="C00000"/>
                </a:solidFill>
                <a:latin typeface="微软雅黑" panose="020B0503020204020204" pitchFamily="34" charset="-122"/>
                <a:ea typeface="微软雅黑" panose="020B0503020204020204" pitchFamily="34" charset="-122"/>
              </a:rPr>
              <a:t>《</a:t>
            </a:r>
            <a:r>
              <a:rPr lang="zh-CN" altLang="zh-CN" sz="1800" b="1" dirty="0">
                <a:solidFill>
                  <a:srgbClr val="C00000"/>
                </a:solidFill>
                <a:latin typeface="微软雅黑" panose="020B0503020204020204" pitchFamily="34" charset="-122"/>
                <a:ea typeface="微软雅黑" panose="020B0503020204020204" pitchFamily="34" charset="-122"/>
              </a:rPr>
              <a:t>四川大学华西医院研究者发起的临床研究管理办法》</a:t>
            </a:r>
            <a:endParaRPr lang="en-US" altLang="zh-CN" sz="1800" b="1" dirty="0">
              <a:solidFill>
                <a:srgbClr val="C00000"/>
              </a:solidFill>
              <a:latin typeface="微软雅黑" panose="020B0503020204020204" pitchFamily="34" charset="-122"/>
              <a:ea typeface="微软雅黑" panose="020B0503020204020204" pitchFamily="34" charset="-122"/>
            </a:endParaRPr>
          </a:p>
          <a:p>
            <a:pPr marL="0" indent="0">
              <a:lnSpc>
                <a:spcPct val="150000"/>
              </a:lnSpc>
              <a:buNone/>
            </a:pPr>
            <a:r>
              <a:rPr lang="zh-CN" altLang="zh-CN" sz="1800" dirty="0">
                <a:latin typeface="微软雅黑" panose="020B0503020204020204" pitchFamily="34" charset="-122"/>
                <a:ea typeface="微软雅黑" panose="020B0503020204020204" pitchFamily="34" charset="-122"/>
              </a:rPr>
              <a:t>《四川大学华西医院临床试验协调员管理办法》</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zh-CN" altLang="zh-CN" sz="1800" dirty="0">
                <a:latin typeface="微软雅黑" panose="020B0503020204020204" pitchFamily="34" charset="-122"/>
                <a:ea typeface="微软雅黑" panose="020B0503020204020204" pitchFamily="34" charset="-122"/>
              </a:rPr>
              <a:t>《四川大学华西医院数据与生物样本管理办法》</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zh-CN" altLang="zh-CN" sz="1800" dirty="0">
                <a:latin typeface="微软雅黑" panose="020B0503020204020204" pitchFamily="34" charset="-122"/>
                <a:ea typeface="微软雅黑" panose="020B0503020204020204" pitchFamily="34" charset="-122"/>
              </a:rPr>
              <a:t>《四川大学华西医院临床试验管理办法与实施细则》</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zh-CN" altLang="zh-CN" sz="1800" dirty="0">
                <a:latin typeface="微软雅黑" panose="020B0503020204020204" pitchFamily="34" charset="-122"/>
                <a:ea typeface="微软雅黑" panose="020B0503020204020204" pitchFamily="34" charset="-122"/>
              </a:rPr>
              <a:t>《四川大学华西医院伦理评审</a:t>
            </a:r>
            <a:r>
              <a:rPr lang="en-US" altLang="zh-CN" sz="1800" dirty="0">
                <a:latin typeface="微软雅黑" panose="020B0503020204020204" pitchFamily="34" charset="-122"/>
                <a:ea typeface="微软雅黑" panose="020B0503020204020204" pitchFamily="34" charset="-122"/>
              </a:rPr>
              <a:t>SOP</a:t>
            </a:r>
            <a:r>
              <a:rPr lang="zh-CN" altLang="zh-CN"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zh-CN" altLang="zh-CN" sz="1800" dirty="0">
                <a:latin typeface="微软雅黑" panose="020B0503020204020204" pitchFamily="34" charset="-122"/>
                <a:ea typeface="微软雅黑" panose="020B0503020204020204" pitchFamily="34" charset="-122"/>
              </a:rPr>
              <a:t>《四川大学伦理分级评审标准》</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zh-CN" altLang="zh-CN" sz="1800" dirty="0">
                <a:latin typeface="微软雅黑" panose="020B0503020204020204" pitchFamily="34" charset="-122"/>
                <a:ea typeface="微软雅黑" panose="020B0503020204020204" pitchFamily="34" charset="-122"/>
              </a:rPr>
              <a:t>《四川大学华西医院临床研究年终绩效考核指标》</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四川大学华西医院呢临床研究管理委员会章程</a:t>
            </a:r>
            <a:r>
              <a:rPr lang="en-US" altLang="zh-CN" sz="1800" dirty="0">
                <a:latin typeface="微软雅黑" panose="020B0503020204020204" pitchFamily="34" charset="-122"/>
                <a:ea typeface="微软雅黑" panose="020B0503020204020204" pitchFamily="34" charset="-122"/>
              </a:rPr>
              <a:t>》</a:t>
            </a:r>
          </a:p>
          <a:p>
            <a:pPr marL="0" indent="0">
              <a:lnSpc>
                <a:spcPct val="150000"/>
              </a:lnSpc>
              <a:buNone/>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四川大学华西医院</a:t>
            </a:r>
            <a:r>
              <a:rPr lang="en-US" altLang="zh-CN" sz="1800" dirty="0">
                <a:latin typeface="微软雅黑" panose="020B0503020204020204" pitchFamily="34" charset="-122"/>
                <a:ea typeface="微软雅黑" panose="020B0503020204020204" pitchFamily="34" charset="-122"/>
              </a:rPr>
              <a:t>1.3.5</a:t>
            </a:r>
            <a:r>
              <a:rPr lang="zh-CN" altLang="en-US" sz="1800" dirty="0">
                <a:latin typeface="微软雅黑" panose="020B0503020204020204" pitchFamily="34" charset="-122"/>
                <a:ea typeface="微软雅黑" panose="020B0503020204020204" pitchFamily="34" charset="-122"/>
              </a:rPr>
              <a:t>项目管理办法</a:t>
            </a:r>
            <a:r>
              <a:rPr lang="en-US" altLang="zh-CN" sz="1800" dirty="0">
                <a:latin typeface="微软雅黑" panose="020B0503020204020204" pitchFamily="34" charset="-122"/>
                <a:ea typeface="微软雅黑" panose="020B0503020204020204" pitchFamily="34" charset="-122"/>
              </a:rPr>
              <a:t>》</a:t>
            </a:r>
          </a:p>
          <a:p>
            <a:pPr marL="0" indent="0">
              <a:lnSpc>
                <a:spcPct val="150000"/>
              </a:lnSpc>
              <a:buNone/>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四川大学华西医院院企临床创新研究项目管理办法</a:t>
            </a:r>
            <a:r>
              <a:rPr lang="en-US" altLang="zh-CN" sz="1800" dirty="0">
                <a:latin typeface="微软雅黑" panose="020B0503020204020204" pitchFamily="34" charset="-122"/>
                <a:ea typeface="微软雅黑" panose="020B0503020204020204" pitchFamily="34" charset="-122"/>
              </a:rPr>
              <a:t>》</a:t>
            </a:r>
            <a:endParaRPr lang="zh-CN" altLang="zh-CN" sz="1800" dirty="0">
              <a:latin typeface="微软雅黑" panose="020B0503020204020204" pitchFamily="34" charset="-122"/>
              <a:ea typeface="微软雅黑" panose="020B0503020204020204" pitchFamily="34" charset="-122"/>
            </a:endParaRPr>
          </a:p>
          <a:p>
            <a:pPr>
              <a:lnSpc>
                <a:spcPct val="150000"/>
              </a:lnSpc>
            </a:pPr>
            <a:endParaRPr lang="zh-CN" altLang="en-US" sz="1800" dirty="0">
              <a:latin typeface="微软雅黑" panose="020B0503020204020204" pitchFamily="34" charset="-122"/>
              <a:ea typeface="微软雅黑" panose="020B0503020204020204" pitchFamily="34" charset="-122"/>
            </a:endParaRPr>
          </a:p>
        </p:txBody>
      </p:sp>
      <p:pic>
        <p:nvPicPr>
          <p:cNvPr id="4" name="图片 3" descr="C:\Users\1044\Desktop\11111.png11111"/>
          <p:cNvPicPr/>
          <p:nvPr>
            <p:custDataLst>
              <p:tags r:id="rId1"/>
            </p:custDataLst>
          </p:nvPr>
        </p:nvPicPr>
        <p:blipFill>
          <a:blip r:embed="rId4"/>
          <a:srcRect/>
          <a:stretch>
            <a:fillRect/>
          </a:stretch>
        </p:blipFill>
        <p:spPr>
          <a:xfrm>
            <a:off x="6384032" y="1269618"/>
            <a:ext cx="4168775" cy="2433231"/>
          </a:xfrm>
          <a:prstGeom prst="rect">
            <a:avLst/>
          </a:prstGeom>
          <a:ln w="12700" cmpd="thinThick">
            <a:solidFill>
              <a:srgbClr val="C00000"/>
            </a:solidFill>
            <a:prstDash val="sysDot"/>
          </a:ln>
        </p:spPr>
      </p:pic>
      <p:sp>
        <p:nvSpPr>
          <p:cNvPr id="6" name="标题 1"/>
          <p:cNvSpPr>
            <a:spLocks noGrp="1"/>
          </p:cNvSpPr>
          <p:nvPr>
            <p:ph type="title"/>
          </p:nvPr>
        </p:nvSpPr>
        <p:spPr>
          <a:xfrm>
            <a:off x="938261" y="336809"/>
            <a:ext cx="10501134" cy="606274"/>
          </a:xfrm>
        </p:spPr>
        <p:txBody>
          <a:bodyPr>
            <a:noAutofit/>
          </a:bodyPr>
          <a:lstStyle/>
          <a:p>
            <a:pPr algn="ctr"/>
            <a:r>
              <a:rPr lang="fr-FR" altLang="zh-CN" sz="1600" b="1" dirty="0" smtClean="0">
                <a:solidFill>
                  <a:srgbClr val="C00000"/>
                </a:solidFill>
                <a:latin typeface="微软雅黑" panose="020B0503020204020204" pitchFamily="34" charset="-122"/>
                <a:ea typeface="微软雅黑" panose="020B0503020204020204" pitchFamily="34" charset="-122"/>
              </a:rPr>
              <a:t/>
            </a:r>
            <a:br>
              <a:rPr lang="fr-FR" altLang="zh-CN" sz="1600" b="1" dirty="0" smtClean="0">
                <a:solidFill>
                  <a:srgbClr val="C00000"/>
                </a:solidFill>
                <a:latin typeface="微软雅黑" panose="020B0503020204020204" pitchFamily="34" charset="-122"/>
                <a:ea typeface="微软雅黑" panose="020B0503020204020204" pitchFamily="34" charset="-122"/>
              </a:rPr>
            </a:br>
            <a:r>
              <a:rPr lang="fr-FR" altLang="zh-CN" sz="1600" b="1" dirty="0" smtClean="0">
                <a:solidFill>
                  <a:srgbClr val="C00000"/>
                </a:solidFill>
                <a:latin typeface="微软雅黑" panose="020B0503020204020204" pitchFamily="34" charset="-122"/>
                <a:ea typeface="微软雅黑" panose="020B0503020204020204" pitchFamily="34" charset="-122"/>
              </a:rPr>
              <a:t>Le </a:t>
            </a:r>
            <a:r>
              <a:rPr lang="fr-FR" altLang="zh-CN" sz="1600" b="1" dirty="0">
                <a:solidFill>
                  <a:srgbClr val="C00000"/>
                </a:solidFill>
                <a:latin typeface="微软雅黑" panose="020B0503020204020204" pitchFamily="34" charset="-122"/>
                <a:ea typeface="微软雅黑" panose="020B0503020204020204" pitchFamily="34" charset="-122"/>
              </a:rPr>
              <a:t>système de gestion encourage et réglemente la recherche clinique</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35360" y="1027639"/>
            <a:ext cx="11499288"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8" name="TextBox 6"/>
          <p:cNvSpPr txBox="1"/>
          <p:nvPr/>
        </p:nvSpPr>
        <p:spPr>
          <a:xfrm>
            <a:off x="0" y="339046"/>
            <a:ext cx="1368000" cy="387735"/>
          </a:xfrm>
          <a:prstGeom prst="rect">
            <a:avLst/>
          </a:prstGeom>
          <a:solidFill>
            <a:schemeClr val="accent2">
              <a:lumMod val="75000"/>
            </a:schemeClr>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管理与激励</a:t>
            </a:r>
          </a:p>
        </p:txBody>
      </p:sp>
      <p:pic>
        <p:nvPicPr>
          <p:cNvPr id="9" name="图片 8" descr="2"/>
          <p:cNvPicPr>
            <a:picLocks noChangeAspect="1"/>
          </p:cNvPicPr>
          <p:nvPr/>
        </p:nvPicPr>
        <p:blipFill>
          <a:blip r:embed="rId5"/>
          <a:stretch>
            <a:fillRect/>
          </a:stretch>
        </p:blipFill>
        <p:spPr>
          <a:xfrm>
            <a:off x="6384032" y="3702850"/>
            <a:ext cx="4168775" cy="2750486"/>
          </a:xfrm>
          <a:prstGeom prst="rect">
            <a:avLst/>
          </a:prstGeom>
          <a:effectLst>
            <a:innerShdw blurRad="63500" dist="50800" dir="8100000">
              <a:prstClr val="black">
                <a:alpha val="50000"/>
              </a:prstClr>
            </a:innerShdw>
            <a:reflection blurRad="6350" stA="30000" endA="300" endPos="5000" dir="5400000" sy="-100000" algn="bl" rotWithShape="0"/>
            <a:softEdge rad="31750"/>
          </a:effectLst>
        </p:spPr>
      </p:pic>
      <p:sp>
        <p:nvSpPr>
          <p:cNvPr id="11" name="爆炸形: 8 pt  10"/>
          <p:cNvSpPr/>
          <p:nvPr/>
        </p:nvSpPr>
        <p:spPr>
          <a:xfrm>
            <a:off x="6955604" y="1839074"/>
            <a:ext cx="5106256" cy="4274048"/>
          </a:xfrm>
          <a:prstGeom prst="irregularSeal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C00000"/>
                </a:solidFill>
                <a:latin typeface="方正粗黑宋简体" panose="02000000000000000000" pitchFamily="2" charset="-122"/>
                <a:ea typeface="方正粗黑宋简体" panose="02000000000000000000" pitchFamily="2" charset="-122"/>
              </a:rPr>
              <a:t>我</a:t>
            </a:r>
            <a:r>
              <a:rPr lang="zh-CN" altLang="en-US" sz="2400" dirty="0">
                <a:solidFill>
                  <a:srgbClr val="C00000"/>
                </a:solidFill>
                <a:latin typeface="方正粗黑宋简体" panose="02000000000000000000" pitchFamily="2" charset="-122"/>
                <a:ea typeface="方正粗黑宋简体" panose="02000000000000000000" pitchFamily="2" charset="-122"/>
              </a:rPr>
              <a:t>院管理体系</a:t>
            </a:r>
          </a:p>
          <a:p>
            <a:pPr algn="ctr"/>
            <a:r>
              <a:rPr lang="zh-CN" altLang="en-US" sz="2400" dirty="0">
                <a:solidFill>
                  <a:srgbClr val="C00000"/>
                </a:solidFill>
                <a:latin typeface="方正粗黑宋简体" panose="02000000000000000000" pitchFamily="2" charset="-122"/>
                <a:ea typeface="方正粗黑宋简体" panose="02000000000000000000" pitchFamily="2" charset="-122"/>
              </a:rPr>
              <a:t>被</a:t>
            </a:r>
            <a:r>
              <a:rPr lang="zh-CN" altLang="en-US" sz="2400" dirty="0" smtClean="0">
                <a:solidFill>
                  <a:srgbClr val="C00000"/>
                </a:solidFill>
                <a:latin typeface="方正粗黑宋简体" panose="02000000000000000000" pitchFamily="2" charset="-122"/>
                <a:ea typeface="方正粗黑宋简体" panose="02000000000000000000" pitchFamily="2" charset="-122"/>
              </a:rPr>
              <a:t>国家</a:t>
            </a:r>
            <a:r>
              <a:rPr lang="zh-CN" altLang="en-US" sz="2400" dirty="0">
                <a:solidFill>
                  <a:srgbClr val="C00000"/>
                </a:solidFill>
                <a:latin typeface="方正粗黑宋简体" panose="02000000000000000000" pitchFamily="2" charset="-122"/>
                <a:ea typeface="方正粗黑宋简体" panose="02000000000000000000" pitchFamily="2" charset="-122"/>
              </a:rPr>
              <a:t>卫健委的研究者发起的临床研究管理</a:t>
            </a:r>
            <a:r>
              <a:rPr lang="zh-CN" altLang="en-US" sz="2400" dirty="0" smtClean="0">
                <a:solidFill>
                  <a:srgbClr val="C00000"/>
                </a:solidFill>
                <a:latin typeface="方正粗黑宋简体" panose="02000000000000000000" pitchFamily="2" charset="-122"/>
                <a:ea typeface="方正粗黑宋简体" panose="02000000000000000000" pitchFamily="2" charset="-122"/>
              </a:rPr>
              <a:t>办法及</a:t>
            </a:r>
            <a:r>
              <a:rPr lang="zh-CN" altLang="en-US" sz="2400" dirty="0">
                <a:solidFill>
                  <a:srgbClr val="C00000"/>
                </a:solidFill>
                <a:latin typeface="方正粗黑宋简体" panose="02000000000000000000" pitchFamily="2" charset="-122"/>
                <a:ea typeface="方正粗黑宋简体" panose="02000000000000000000" pitchFamily="2" charset="-122"/>
              </a:rPr>
              <a:t>医学研究登记备案</a:t>
            </a:r>
            <a:r>
              <a:rPr lang="zh-CN" altLang="en-US" sz="2400" dirty="0" smtClean="0">
                <a:solidFill>
                  <a:srgbClr val="C00000"/>
                </a:solidFill>
                <a:latin typeface="方正粗黑宋简体" panose="02000000000000000000" pitchFamily="2" charset="-122"/>
                <a:ea typeface="方正粗黑宋简体" panose="02000000000000000000" pitchFamily="2" charset="-122"/>
              </a:rPr>
              <a:t>信息系统采用</a:t>
            </a:r>
            <a:endParaRPr lang="zh-CN" altLang="en-US" sz="2400" dirty="0">
              <a:solidFill>
                <a:srgbClr val="C00000"/>
              </a:solidFill>
              <a:latin typeface="方正粗黑宋简体" panose="02000000000000000000" pitchFamily="2" charset="-122"/>
              <a:ea typeface="方正粗黑宋简体" panose="02000000000000000000" pitchFamily="2" charset="-122"/>
            </a:endParaRPr>
          </a:p>
        </p:txBody>
      </p:sp>
      <p:sp>
        <p:nvSpPr>
          <p:cNvPr id="12" name="矩形 11"/>
          <p:cNvSpPr/>
          <p:nvPr/>
        </p:nvSpPr>
        <p:spPr>
          <a:xfrm>
            <a:off x="6384032" y="4317539"/>
            <a:ext cx="1919140" cy="70640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9090" y="1260475"/>
            <a:ext cx="10754989" cy="5078095"/>
            <a:chOff x="248" y="2373"/>
            <a:chExt cx="13414" cy="7997"/>
          </a:xfrm>
        </p:grpSpPr>
        <p:sp>
          <p:nvSpPr>
            <p:cNvPr id="113667" name="矩形 40"/>
            <p:cNvSpPr>
              <a:spLocks noChangeArrowheads="1"/>
            </p:cNvSpPr>
            <p:nvPr/>
          </p:nvSpPr>
          <p:spPr bwMode="auto">
            <a:xfrm>
              <a:off x="6921" y="2373"/>
              <a:ext cx="6741" cy="7996"/>
            </a:xfrm>
            <a:prstGeom prst="rect">
              <a:avLst/>
            </a:prstGeom>
            <a:noFill/>
            <a:ln>
              <a:noFill/>
            </a:ln>
          </p:spPr>
          <p:txBody>
            <a:bodyPr wrap="square">
              <a:spAutoFit/>
            </a:bodyPr>
            <a:lstStyle>
              <a:lvl1pPr defTabSz="257175">
                <a:lnSpc>
                  <a:spcPct val="90000"/>
                </a:lnSpc>
                <a:spcBef>
                  <a:spcPts val="1000"/>
                </a:spcBef>
                <a:buFont typeface="Arial" panose="020B0604020202020204" pitchFamily="34" charset="0"/>
                <a:buChar char="•"/>
                <a:defRPr sz="2800">
                  <a:solidFill>
                    <a:srgbClr val="000000"/>
                  </a:solidFill>
                  <a:latin typeface="Calibri" panose="020F0502020204030204" pitchFamily="34" charset="0"/>
                  <a:ea typeface="等线" panose="02010600030101010101" pitchFamily="2" charset="-122"/>
                </a:defRPr>
              </a:lvl1pPr>
              <a:lvl2pPr marL="742950" indent="-285750" defTabSz="257175">
                <a:lnSpc>
                  <a:spcPct val="90000"/>
                </a:lnSpc>
                <a:spcBef>
                  <a:spcPts val="500"/>
                </a:spcBef>
                <a:buFont typeface="Arial" panose="020B0604020202020204" pitchFamily="34" charset="0"/>
                <a:buChar char="•"/>
                <a:defRPr sz="2400">
                  <a:solidFill>
                    <a:srgbClr val="000000"/>
                  </a:solidFill>
                  <a:latin typeface="Calibri" panose="020F0502020204030204" pitchFamily="34" charset="0"/>
                  <a:ea typeface="等线" panose="02010600030101010101" pitchFamily="2" charset="-122"/>
                </a:defRPr>
              </a:lvl2pPr>
              <a:lvl3pPr marL="1143000" indent="-228600" defTabSz="257175">
                <a:lnSpc>
                  <a:spcPct val="90000"/>
                </a:lnSpc>
                <a:spcBef>
                  <a:spcPts val="500"/>
                </a:spcBef>
                <a:buFont typeface="Arial" panose="020B0604020202020204" pitchFamily="34" charset="0"/>
                <a:buChar char="•"/>
                <a:defRPr sz="2000">
                  <a:solidFill>
                    <a:srgbClr val="000000"/>
                  </a:solidFill>
                  <a:latin typeface="Calibri" panose="020F0502020204030204" pitchFamily="34" charset="0"/>
                  <a:ea typeface="等线" panose="02010600030101010101" pitchFamily="2" charset="-122"/>
                </a:defRPr>
              </a:lvl3pPr>
              <a:lvl4pPr marL="1600200" indent="-228600" defTabSz="257175">
                <a:lnSpc>
                  <a:spcPct val="90000"/>
                </a:lnSpc>
                <a:spcBef>
                  <a:spcPts val="500"/>
                </a:spcBef>
                <a:buFont typeface="Arial" panose="020B0604020202020204" pitchFamily="34" charset="0"/>
                <a:buChar char="•"/>
                <a:defRPr sz="2000">
                  <a:solidFill>
                    <a:srgbClr val="000000"/>
                  </a:solidFill>
                  <a:latin typeface="Calibri" panose="020F0502020204030204" pitchFamily="34" charset="0"/>
                  <a:ea typeface="等线" panose="02010600030101010101" pitchFamily="2" charset="-122"/>
                </a:defRPr>
              </a:lvl4pPr>
              <a:lvl5pPr marL="2057400" indent="-228600" defTabSz="257175">
                <a:lnSpc>
                  <a:spcPct val="90000"/>
                </a:lnSpc>
                <a:spcBef>
                  <a:spcPts val="500"/>
                </a:spcBef>
                <a:buFont typeface="Arial" panose="020B0604020202020204" pitchFamily="34" charset="0"/>
                <a:buChar char="•"/>
                <a:defRPr sz="2000">
                  <a:solidFill>
                    <a:srgbClr val="000000"/>
                  </a:solidFill>
                  <a:latin typeface="Calibri" panose="020F0502020204030204" pitchFamily="34" charset="0"/>
                  <a:ea typeface="等线" panose="02010600030101010101" pitchFamily="2" charset="-122"/>
                </a:defRPr>
              </a:lvl5pPr>
              <a:lvl6pPr marL="2514600" indent="-228600" defTabSz="257175" eaLnBrk="0" fontAlgn="base" hangingPunct="0">
                <a:lnSpc>
                  <a:spcPct val="90000"/>
                </a:lnSpc>
                <a:spcBef>
                  <a:spcPts val="500"/>
                </a:spcBef>
                <a:spcAft>
                  <a:spcPct val="0"/>
                </a:spcAft>
                <a:buFont typeface="Arial" panose="020B0604020202020204" pitchFamily="34" charset="0"/>
                <a:buChar char="•"/>
                <a:defRPr sz="2000">
                  <a:solidFill>
                    <a:srgbClr val="000000"/>
                  </a:solidFill>
                  <a:latin typeface="Calibri" panose="020F0502020204030204" pitchFamily="34" charset="0"/>
                  <a:ea typeface="等线" panose="02010600030101010101" pitchFamily="2" charset="-122"/>
                </a:defRPr>
              </a:lvl6pPr>
              <a:lvl7pPr marL="2971800" indent="-228600" defTabSz="257175" eaLnBrk="0" fontAlgn="base" hangingPunct="0">
                <a:lnSpc>
                  <a:spcPct val="90000"/>
                </a:lnSpc>
                <a:spcBef>
                  <a:spcPts val="500"/>
                </a:spcBef>
                <a:spcAft>
                  <a:spcPct val="0"/>
                </a:spcAft>
                <a:buFont typeface="Arial" panose="020B0604020202020204" pitchFamily="34" charset="0"/>
                <a:buChar char="•"/>
                <a:defRPr sz="2000">
                  <a:solidFill>
                    <a:srgbClr val="000000"/>
                  </a:solidFill>
                  <a:latin typeface="Calibri" panose="020F0502020204030204" pitchFamily="34" charset="0"/>
                  <a:ea typeface="等线" panose="02010600030101010101" pitchFamily="2" charset="-122"/>
                </a:defRPr>
              </a:lvl7pPr>
              <a:lvl8pPr marL="3429000" indent="-228600" defTabSz="257175" eaLnBrk="0" fontAlgn="base" hangingPunct="0">
                <a:lnSpc>
                  <a:spcPct val="90000"/>
                </a:lnSpc>
                <a:spcBef>
                  <a:spcPts val="500"/>
                </a:spcBef>
                <a:spcAft>
                  <a:spcPct val="0"/>
                </a:spcAft>
                <a:buFont typeface="Arial" panose="020B0604020202020204" pitchFamily="34" charset="0"/>
                <a:buChar char="•"/>
                <a:defRPr sz="2000">
                  <a:solidFill>
                    <a:srgbClr val="000000"/>
                  </a:solidFill>
                  <a:latin typeface="Calibri" panose="020F0502020204030204" pitchFamily="34" charset="0"/>
                  <a:ea typeface="等线" panose="02010600030101010101" pitchFamily="2" charset="-122"/>
                </a:defRPr>
              </a:lvl8pPr>
              <a:lvl9pPr marL="3886200" indent="-228600" defTabSz="257175" eaLnBrk="0" fontAlgn="base" hangingPunct="0">
                <a:lnSpc>
                  <a:spcPct val="90000"/>
                </a:lnSpc>
                <a:spcBef>
                  <a:spcPts val="500"/>
                </a:spcBef>
                <a:spcAft>
                  <a:spcPct val="0"/>
                </a:spcAft>
                <a:buFont typeface="Arial" panose="020B0604020202020204" pitchFamily="34" charset="0"/>
                <a:buChar char="•"/>
                <a:defRPr sz="2000">
                  <a:solidFill>
                    <a:srgbClr val="000000"/>
                  </a:solidFill>
                  <a:latin typeface="Calibri" panose="020F0502020204030204" pitchFamily="34" charset="0"/>
                  <a:ea typeface="等线" panose="02010600030101010101" pitchFamily="2" charset="-122"/>
                </a:defRPr>
              </a:lvl9pPr>
            </a:lstStyle>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一、 </a:t>
              </a:r>
              <a:r>
                <a:rPr lang="zh-CN" altLang="en-US"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rPr>
                <a:t>深化职务科技成果产权制度改革</a:t>
              </a:r>
              <a:endParaRPr lang="en-US" altLang="zh-CN"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endParaRPr>
            </a:p>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二、 </a:t>
              </a:r>
              <a:r>
                <a:rPr lang="zh-CN" altLang="en-US"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rPr>
                <a:t>提高成果转化奖励比例（</a:t>
              </a:r>
              <a:r>
                <a:rPr lang="en-US" altLang="zh-CN"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rPr>
                <a:t>80-90%</a:t>
              </a:r>
              <a:r>
                <a:rPr lang="zh-CN" altLang="en-US"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rPr>
                <a:t>）</a:t>
              </a:r>
              <a:endParaRPr lang="en-US" altLang="zh-CN"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endParaRPr>
            </a:p>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三、 充分发挥专业化技术转移机构及人员的作用</a:t>
              </a:r>
              <a:endParaRPr lang="en-US" altLang="zh-CN"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endParaRPr>
            </a:p>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四、 成果转化奖励的税收优惠</a:t>
              </a:r>
              <a:endParaRPr lang="en-US" altLang="zh-CN"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endParaRPr>
            </a:p>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五、 </a:t>
              </a:r>
              <a:r>
                <a:rPr lang="zh-CN" altLang="en-US"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rPr>
                <a:t>扩大横向经费使用自主权</a:t>
              </a:r>
              <a:endParaRPr lang="en-US" altLang="zh-CN"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endParaRPr>
            </a:p>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六、 </a:t>
              </a:r>
              <a:r>
                <a:rPr lang="zh-CN" altLang="en-US"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rPr>
                <a:t>完善业绩认定和考核评价体系</a:t>
              </a:r>
              <a:endParaRPr lang="en-US" altLang="zh-CN"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endParaRPr>
            </a:p>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七、 鼓励科技人员兼职和离岗创业</a:t>
              </a:r>
              <a:endParaRPr lang="en-US" altLang="zh-CN"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endParaRPr>
            </a:p>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八、 </a:t>
              </a:r>
              <a:r>
                <a:rPr lang="zh-CN" altLang="en-US"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rPr>
                <a:t>设立科技成果转化基金和年度先进个人</a:t>
              </a:r>
              <a:endParaRPr lang="en-US" altLang="zh-CN" sz="1800" b="1" dirty="0">
                <a:solidFill>
                  <a:srgbClr val="C00000"/>
                </a:solidFill>
                <a:latin typeface="华文中宋" panose="02010600040101010101" pitchFamily="2" charset="-122"/>
                <a:ea typeface="华文中宋" panose="02010600040101010101" pitchFamily="2" charset="-122"/>
                <a:cs typeface="+mn-ea"/>
                <a:sym typeface="Arial" panose="020B0604020202020204" pitchFamily="34" charset="0"/>
              </a:endParaRPr>
            </a:p>
            <a:p>
              <a:pPr>
                <a:lnSpc>
                  <a:spcPct val="200000"/>
                </a:lnSpc>
                <a:spcBef>
                  <a:spcPct val="0"/>
                </a:spcBef>
                <a:buNone/>
                <a:defRPr/>
              </a:pPr>
              <a:r>
                <a:rPr lang="zh-CN" altLang="en-US" sz="1800" b="1" dirty="0">
                  <a:solidFill>
                    <a:srgbClr val="F0F0F0">
                      <a:lumMod val="10000"/>
                    </a:srgbClr>
                  </a:solidFill>
                  <a:latin typeface="华文中宋" panose="02010600040101010101" pitchFamily="2" charset="-122"/>
                  <a:ea typeface="华文中宋" panose="02010600040101010101" pitchFamily="2" charset="-122"/>
                  <a:cs typeface="+mn-ea"/>
                  <a:sym typeface="Arial" panose="020B0604020202020204" pitchFamily="34" charset="0"/>
                </a:rPr>
                <a:t>九、 管理中的风险免责</a:t>
              </a:r>
            </a:p>
          </p:txBody>
        </p:sp>
        <p:pic>
          <p:nvPicPr>
            <p:cNvPr id="4" name="图片 3"/>
            <p:cNvPicPr>
              <a:picLocks noChangeAspect="1"/>
            </p:cNvPicPr>
            <p:nvPr/>
          </p:nvPicPr>
          <p:blipFill>
            <a:blip r:embed="rId4"/>
            <a:stretch>
              <a:fillRect/>
            </a:stretch>
          </p:blipFill>
          <p:spPr>
            <a:xfrm>
              <a:off x="248" y="2470"/>
              <a:ext cx="5795" cy="7900"/>
            </a:xfrm>
            <a:prstGeom prst="rect">
              <a:avLst/>
            </a:prstGeom>
            <a:noFill/>
            <a:ln w="9525">
              <a:noFill/>
            </a:ln>
          </p:spPr>
        </p:pic>
      </p:grpSp>
      <p:sp>
        <p:nvSpPr>
          <p:cNvPr id="11" name="文本框 10"/>
          <p:cNvSpPr txBox="1"/>
          <p:nvPr/>
        </p:nvSpPr>
        <p:spPr>
          <a:xfrm>
            <a:off x="2640631" y="87883"/>
            <a:ext cx="7298645" cy="701346"/>
          </a:xfrm>
          <a:prstGeom prst="rect">
            <a:avLst/>
          </a:prstGeom>
          <a:noFill/>
        </p:spPr>
        <p:txBody>
          <a:bodyPr wrap="square" rtlCol="0">
            <a:spAutoFit/>
          </a:bodyPr>
          <a:lstStyle/>
          <a:p>
            <a:pPr algn="ctr" fontAlgn="auto">
              <a:lnSpc>
                <a:spcPct val="130000"/>
              </a:lnSpc>
              <a:spcBef>
                <a:spcPts val="0"/>
              </a:spcBef>
              <a:spcAft>
                <a:spcPts val="0"/>
              </a:spcAft>
            </a:pPr>
            <a:r>
              <a:rPr lang="fr-FR" altLang="zh-CN"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Neuf </a:t>
            </a:r>
            <a:r>
              <a:rPr lang="fr-FR"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politiques d'incitation au transfert et à la transformation des acquis scientifiques et technologiques</a:t>
            </a:r>
            <a:endPar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8" name="直接连接符 7"/>
          <p:cNvCxnSpPr/>
          <p:nvPr/>
        </p:nvCxnSpPr>
        <p:spPr>
          <a:xfrm>
            <a:off x="335360" y="824141"/>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14</a:t>
            </a:fld>
            <a:endParaRPr lang="zh-CN" altLang="en-US" dirty="0">
              <a:latin typeface="Arial" panose="020B0604020202020204" pitchFamily="34" charset="0"/>
            </a:endParaRPr>
          </a:p>
        </p:txBody>
      </p:sp>
      <p:sp>
        <p:nvSpPr>
          <p:cNvPr id="9" name="TextBox 6"/>
          <p:cNvSpPr txBox="1"/>
          <p:nvPr/>
        </p:nvSpPr>
        <p:spPr>
          <a:xfrm>
            <a:off x="0" y="226031"/>
            <a:ext cx="1368000" cy="387735"/>
          </a:xfrm>
          <a:prstGeom prst="rect">
            <a:avLst/>
          </a:prstGeom>
          <a:solidFill>
            <a:schemeClr val="accent2">
              <a:lumMod val="75000"/>
            </a:schemeClr>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管理与激励</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534035" y="873760"/>
            <a:ext cx="4421505" cy="5275580"/>
          </a:xfrm>
          <a:prstGeom prst="rect">
            <a:avLst/>
          </a:prstGeom>
        </p:spPr>
      </p:pic>
      <p:sp>
        <p:nvSpPr>
          <p:cNvPr id="9" name="矩形 8"/>
          <p:cNvSpPr/>
          <p:nvPr/>
        </p:nvSpPr>
        <p:spPr>
          <a:xfrm>
            <a:off x="2061210" y="3245485"/>
            <a:ext cx="1156335" cy="2413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221281" y="1379311"/>
            <a:ext cx="6452235" cy="5275579"/>
          </a:xfrm>
          <a:prstGeom prst="rect">
            <a:avLst/>
          </a:prstGeom>
          <a:noFill/>
          <a:ln>
            <a:noFill/>
          </a:ln>
          <a:extLst>
            <a:ext uri="{909E8E84-426E-40DD-AFC4-6F175D3DCCD1}">
              <a14:hiddenFill xmlns:a14="http://schemas.microsoft.com/office/drawing/2010/main">
                <a:solidFill>
                  <a:srgbClr val="FFF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fr-FR" altLang="zh-CN" sz="1200" b="1" dirty="0" smtClean="0">
                <a:solidFill>
                  <a:srgbClr val="C00000"/>
                </a:solidFill>
                <a:latin typeface="微软雅黑" panose="020B0503020204020204" pitchFamily="34" charset="-122"/>
                <a:ea typeface="微软雅黑" panose="020B0503020204020204" pitchFamily="34" charset="-122"/>
              </a:rPr>
              <a:t>Objectif </a:t>
            </a:r>
            <a:r>
              <a:rPr lang="fr-FR" altLang="zh-CN" sz="1200" b="1" dirty="0">
                <a:solidFill>
                  <a:srgbClr val="C00000"/>
                </a:solidFill>
                <a:latin typeface="微软雅黑" panose="020B0503020204020204" pitchFamily="34" charset="-122"/>
                <a:ea typeface="微软雅黑" panose="020B0503020204020204" pitchFamily="34" charset="-122"/>
              </a:rPr>
              <a:t>général: explorer et mettre en place un système d'évaluation de la recherche clinique innovant et scientifique</a:t>
            </a:r>
          </a:p>
          <a:p>
            <a:pPr>
              <a:lnSpc>
                <a:spcPct val="150000"/>
              </a:lnSpc>
              <a:defRPr/>
            </a:pPr>
            <a:endParaRPr lang="fr-FR" altLang="zh-CN" sz="1200" b="1" dirty="0">
              <a:solidFill>
                <a:srgbClr val="C00000"/>
              </a:solidFill>
              <a:latin typeface="微软雅黑" panose="020B0503020204020204" pitchFamily="34" charset="-122"/>
              <a:ea typeface="微软雅黑" panose="020B0503020204020204" pitchFamily="34" charset="-122"/>
            </a:endParaRPr>
          </a:p>
          <a:p>
            <a:pPr>
              <a:lnSpc>
                <a:spcPct val="150000"/>
              </a:lnSpc>
              <a:defRPr/>
            </a:pPr>
            <a:r>
              <a:rPr lang="fr-FR" altLang="zh-CN" sz="1200" b="1" dirty="0">
                <a:solidFill>
                  <a:srgbClr val="C00000"/>
                </a:solidFill>
                <a:latin typeface="微软雅黑" panose="020B0503020204020204" pitchFamily="34" charset="-122"/>
                <a:ea typeface="微软雅黑" panose="020B0503020204020204" pitchFamily="34" charset="-122"/>
              </a:rPr>
              <a:t>Objectifs spécifiques: 1. Inspirer plus de recherche clinique de haute qualité</a:t>
            </a:r>
          </a:p>
          <a:p>
            <a:pPr>
              <a:lnSpc>
                <a:spcPct val="150000"/>
              </a:lnSpc>
              <a:defRPr/>
            </a:pPr>
            <a:r>
              <a:rPr lang="fr-FR" altLang="zh-CN" sz="1200" b="1" dirty="0">
                <a:solidFill>
                  <a:srgbClr val="C00000"/>
                </a:solidFill>
                <a:latin typeface="微软雅黑" panose="020B0503020204020204" pitchFamily="34" charset="-122"/>
                <a:ea typeface="微软雅黑" panose="020B0503020204020204" pitchFamily="34" charset="-122"/>
              </a:rPr>
              <a:t>                   2. Garantie et évaluation du processus de recherche clinique</a:t>
            </a:r>
          </a:p>
          <a:p>
            <a:pPr>
              <a:lnSpc>
                <a:spcPct val="150000"/>
              </a:lnSpc>
              <a:defRPr/>
            </a:pPr>
            <a:r>
              <a:rPr lang="fr-FR" altLang="zh-CN" sz="1200" b="1" dirty="0">
                <a:solidFill>
                  <a:srgbClr val="C00000"/>
                </a:solidFill>
                <a:latin typeface="微软雅黑" panose="020B0503020204020204" pitchFamily="34" charset="-122"/>
                <a:ea typeface="微软雅黑" panose="020B0503020204020204" pitchFamily="34" charset="-122"/>
              </a:rPr>
              <a:t>                   3. Évaluation scientifique de la valeur de la recherche clinique et des talents en recherche clinique</a:t>
            </a:r>
          </a:p>
          <a:p>
            <a:pPr>
              <a:lnSpc>
                <a:spcPct val="150000"/>
              </a:lnSpc>
              <a:defRPr/>
            </a:pPr>
            <a:endParaRPr lang="fr-FR" altLang="zh-CN" sz="1200" b="1" dirty="0">
              <a:solidFill>
                <a:srgbClr val="C00000"/>
              </a:solidFill>
              <a:latin typeface="微软雅黑" panose="020B0503020204020204" pitchFamily="34" charset="-122"/>
              <a:ea typeface="微软雅黑" panose="020B0503020204020204" pitchFamily="34" charset="-122"/>
            </a:endParaRPr>
          </a:p>
          <a:p>
            <a:pPr>
              <a:lnSpc>
                <a:spcPct val="150000"/>
              </a:lnSpc>
              <a:defRPr/>
            </a:pPr>
            <a:r>
              <a:rPr lang="fr-FR" altLang="zh-CN" sz="1200" b="1" dirty="0">
                <a:solidFill>
                  <a:srgbClr val="C00000"/>
                </a:solidFill>
                <a:latin typeface="微软雅黑" panose="020B0503020204020204" pitchFamily="34" charset="-122"/>
                <a:ea typeface="微软雅黑" panose="020B0503020204020204" pitchFamily="34" charset="-122"/>
              </a:rPr>
              <a:t>Mesures innovantes: 1. Article cité par un guide international</a:t>
            </a:r>
          </a:p>
          <a:p>
            <a:pPr>
              <a:lnSpc>
                <a:spcPct val="150000"/>
              </a:lnSpc>
              <a:defRPr/>
            </a:pPr>
            <a:r>
              <a:rPr lang="fr-FR" altLang="zh-CN" sz="1200" b="1" dirty="0">
                <a:solidFill>
                  <a:srgbClr val="C00000"/>
                </a:solidFill>
                <a:latin typeface="微软雅黑" panose="020B0503020204020204" pitchFamily="34" charset="-122"/>
                <a:ea typeface="微软雅黑" panose="020B0503020204020204" pitchFamily="34" charset="-122"/>
              </a:rPr>
              <a:t>                  2. Projets de recherche clinique multicentriques internationaux / nationaux de premier plan</a:t>
            </a:r>
          </a:p>
          <a:p>
            <a:pPr>
              <a:lnSpc>
                <a:spcPct val="150000"/>
              </a:lnSpc>
              <a:defRPr/>
            </a:pPr>
            <a:r>
              <a:rPr lang="fr-FR" altLang="zh-CN" sz="1200" b="1" dirty="0">
                <a:solidFill>
                  <a:srgbClr val="C00000"/>
                </a:solidFill>
                <a:latin typeface="微软雅黑" panose="020B0503020204020204" pitchFamily="34" charset="-122"/>
                <a:ea typeface="微软雅黑" panose="020B0503020204020204" pitchFamily="34" charset="-122"/>
              </a:rPr>
              <a:t>                  3. La situation des sujets horizontaux est incluse dans l'évaluation des titres hospitaliers</a:t>
            </a:r>
            <a:endPar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3" name="文本框 12"/>
          <p:cNvSpPr txBox="1"/>
          <p:nvPr/>
        </p:nvSpPr>
        <p:spPr>
          <a:xfrm>
            <a:off x="1465442" y="151197"/>
            <a:ext cx="10391198" cy="668655"/>
          </a:xfrm>
          <a:prstGeom prst="rect">
            <a:avLst/>
          </a:prstGeom>
          <a:noFill/>
        </p:spPr>
        <p:txBody>
          <a:bodyPr wrap="square" rtlCol="0" anchor="ctr" anchorCtr="0">
            <a:noAutofit/>
          </a:bodyPr>
          <a:lstStyle/>
          <a:p>
            <a:r>
              <a:rPr lang="fr-FR" altLang="zh-CN" sz="1400" b="1" dirty="0" smtClean="0">
                <a:solidFill>
                  <a:srgbClr val="C00000"/>
                </a:solidFill>
                <a:latin typeface="微软雅黑" panose="020B0503020204020204" pitchFamily="34" charset="-122"/>
                <a:ea typeface="微软雅黑" panose="020B0503020204020204" pitchFamily="34" charset="-122"/>
              </a:rPr>
              <a:t>La </a:t>
            </a:r>
            <a:r>
              <a:rPr lang="fr-FR" altLang="zh-CN" sz="1400" b="1" dirty="0">
                <a:solidFill>
                  <a:srgbClr val="C00000"/>
                </a:solidFill>
                <a:latin typeface="微软雅黑" panose="020B0503020204020204" pitchFamily="34" charset="-122"/>
                <a:ea typeface="微软雅黑" panose="020B0503020204020204" pitchFamily="34" charset="-122"/>
              </a:rPr>
              <a:t>Commission nationale de la santé et de la santé a approuvé l'unité pilote de réforme du système scientifique et technologique —— Système d'évaluation de l'innovation en recherche clinique</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0" y="205482"/>
            <a:ext cx="1368000" cy="387735"/>
          </a:xfrm>
          <a:prstGeom prst="rect">
            <a:avLst/>
          </a:prstGeom>
          <a:solidFill>
            <a:schemeClr val="accent2">
              <a:lumMod val="75000"/>
            </a:schemeClr>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管理与激励</a:t>
            </a:r>
          </a:p>
        </p:txBody>
      </p:sp>
      <p:cxnSp>
        <p:nvCxnSpPr>
          <p:cNvPr id="15" name="直接连接符 14"/>
          <p:cNvCxnSpPr/>
          <p:nvPr/>
        </p:nvCxnSpPr>
        <p:spPr>
          <a:xfrm>
            <a:off x="335360" y="824141"/>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188215" y="1119066"/>
            <a:ext cx="7392879" cy="5494464"/>
          </a:xfrm>
          <a:prstGeom prst="rect">
            <a:avLst/>
          </a:prstGeom>
        </p:spPr>
      </p:pic>
      <p:sp>
        <p:nvSpPr>
          <p:cNvPr id="5" name="矩形 4"/>
          <p:cNvSpPr/>
          <p:nvPr/>
        </p:nvSpPr>
        <p:spPr>
          <a:xfrm>
            <a:off x="7662041" y="1285861"/>
            <a:ext cx="4092631" cy="2346283"/>
          </a:xfrm>
          <a:prstGeom prst="rect">
            <a:avLst/>
          </a:prstGeom>
        </p:spPr>
        <p:txBody>
          <a:bodyPr wrap="square">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、通过线上、线下专业培训以及科研项目实践，提升基层医院医生科研思维以及能力</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、同时，提升基层医院科研管理部门的科研管理能力以及服务意识</a:t>
            </a:r>
            <a:endParaRPr lang="en-US" altLang="zh-CN" sz="20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40631" y="244470"/>
            <a:ext cx="7298645" cy="381258"/>
          </a:xfrm>
          <a:prstGeom prst="rect">
            <a:avLst/>
          </a:prstGeom>
          <a:noFill/>
        </p:spPr>
        <p:txBody>
          <a:bodyPr wrap="square" rtlCol="0">
            <a:spAutoFit/>
          </a:bodyPr>
          <a:lstStyle/>
          <a:p>
            <a:pPr algn="ctr" fontAlgn="auto">
              <a:lnSpc>
                <a:spcPct val="130000"/>
              </a:lnSpc>
              <a:spcBef>
                <a:spcPts val="0"/>
              </a:spcBef>
              <a:spcAft>
                <a:spcPts val="0"/>
              </a:spcAft>
            </a:pPr>
            <a:r>
              <a:rPr lang="fr-FR" altLang="zh-CN"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Innover </a:t>
            </a:r>
            <a:r>
              <a:rPr lang="fr-FR"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le modèle "consortium médical + recherche clinique"</a:t>
            </a:r>
            <a:endPar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7" name="直接连接符 6"/>
          <p:cNvCxnSpPr/>
          <p:nvPr/>
        </p:nvCxnSpPr>
        <p:spPr>
          <a:xfrm>
            <a:off x="335360" y="980728"/>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2" name="箭头: 下 1"/>
          <p:cNvSpPr/>
          <p:nvPr/>
        </p:nvSpPr>
        <p:spPr>
          <a:xfrm>
            <a:off x="9125032" y="3857297"/>
            <a:ext cx="1166648" cy="756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892960" y="4839194"/>
            <a:ext cx="4092631" cy="1167692"/>
          </a:xfrm>
          <a:prstGeom prst="rect">
            <a:avLst/>
          </a:prstGeom>
        </p:spPr>
        <p:txBody>
          <a:bodyPr wrap="square">
            <a:spAutoFit/>
          </a:bodyPr>
          <a:lstStyle/>
          <a:p>
            <a:pPr>
              <a:lnSpc>
                <a:spcPct val="150000"/>
              </a:lnSpc>
            </a:pPr>
            <a:r>
              <a:rPr lang="fr-FR" altLang="zh-CN" sz="1200" b="1" dirty="0" smtClean="0">
                <a:solidFill>
                  <a:srgbClr val="C00000"/>
                </a:solidFill>
                <a:latin typeface="微软雅黑" panose="020B0503020204020204" pitchFamily="34" charset="-122"/>
                <a:ea typeface="微软雅黑" panose="020B0503020204020204" pitchFamily="34" charset="-122"/>
              </a:rPr>
              <a:t>Obtenez </a:t>
            </a:r>
            <a:r>
              <a:rPr lang="fr-FR" altLang="zh-CN" sz="1200" b="1" dirty="0">
                <a:solidFill>
                  <a:srgbClr val="C00000"/>
                </a:solidFill>
                <a:latin typeface="微软雅黑" panose="020B0503020204020204" pitchFamily="34" charset="-122"/>
                <a:ea typeface="微软雅黑" panose="020B0503020204020204" pitchFamily="34" charset="-122"/>
              </a:rPr>
              <a:t>des données cliniques et des échantillons biologiques de haute qualité pour construire le National Western </a:t>
            </a:r>
            <a:r>
              <a:rPr lang="fr-FR" altLang="zh-CN" sz="1200" b="1" dirty="0" err="1">
                <a:solidFill>
                  <a:srgbClr val="C00000"/>
                </a:solidFill>
                <a:latin typeface="微软雅黑" panose="020B0503020204020204" pitchFamily="34" charset="-122"/>
                <a:ea typeface="微软雅黑" panose="020B0503020204020204" pitchFamily="34" charset="-122"/>
              </a:rPr>
              <a:t>Medical</a:t>
            </a:r>
            <a:r>
              <a:rPr lang="fr-FR" altLang="zh-CN" sz="1200" b="1" dirty="0">
                <a:solidFill>
                  <a:srgbClr val="C00000"/>
                </a:solidFill>
                <a:latin typeface="微软雅黑" panose="020B0503020204020204" pitchFamily="34" charset="-122"/>
                <a:ea typeface="微软雅黑" panose="020B0503020204020204" pitchFamily="34" charset="-122"/>
              </a:rPr>
              <a:t> </a:t>
            </a:r>
            <a:r>
              <a:rPr lang="fr-FR" altLang="zh-CN" sz="1200" b="1" dirty="0" err="1">
                <a:solidFill>
                  <a:srgbClr val="C00000"/>
                </a:solidFill>
                <a:latin typeface="微软雅黑" panose="020B0503020204020204" pitchFamily="34" charset="-122"/>
                <a:ea typeface="微软雅黑" panose="020B0503020204020204" pitchFamily="34" charset="-122"/>
              </a:rPr>
              <a:t>Research</a:t>
            </a:r>
            <a:r>
              <a:rPr lang="fr-FR" altLang="zh-CN" sz="1200" b="1" dirty="0">
                <a:solidFill>
                  <a:srgbClr val="C00000"/>
                </a:solidFill>
                <a:latin typeface="微软雅黑" panose="020B0503020204020204" pitchFamily="34" charset="-122"/>
                <a:ea typeface="微软雅黑" panose="020B0503020204020204" pitchFamily="34" charset="-122"/>
              </a:rPr>
              <a:t> Center et le </a:t>
            </a:r>
            <a:r>
              <a:rPr lang="fr-FR" altLang="zh-CN" sz="1200" b="1" dirty="0" err="1">
                <a:solidFill>
                  <a:srgbClr val="C00000"/>
                </a:solidFill>
                <a:latin typeface="微软雅黑" panose="020B0503020204020204" pitchFamily="34" charset="-122"/>
                <a:ea typeface="微软雅黑" panose="020B0503020204020204" pitchFamily="34" charset="-122"/>
              </a:rPr>
              <a:t>Biological</a:t>
            </a:r>
            <a:r>
              <a:rPr lang="fr-FR" altLang="zh-CN" sz="1200" b="1" dirty="0">
                <a:solidFill>
                  <a:srgbClr val="C00000"/>
                </a:solidFill>
                <a:latin typeface="微软雅黑" panose="020B0503020204020204" pitchFamily="34" charset="-122"/>
                <a:ea typeface="微软雅黑" panose="020B0503020204020204" pitchFamily="34" charset="-122"/>
              </a:rPr>
              <a:t> Resource Centre</a:t>
            </a:r>
            <a:endParaRPr lang="en-US" altLang="zh-CN" sz="1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608" y="4581128"/>
            <a:ext cx="6264696" cy="1807915"/>
          </a:xfrm>
          <a:prstGeom prst="rect">
            <a:avLst/>
          </a:prstGeom>
        </p:spPr>
      </p:pic>
      <p:sp>
        <p:nvSpPr>
          <p:cNvPr id="2" name="文本框 1"/>
          <p:cNvSpPr txBox="1"/>
          <p:nvPr/>
        </p:nvSpPr>
        <p:spPr>
          <a:xfrm>
            <a:off x="2243750" y="2090782"/>
            <a:ext cx="7416824" cy="461665"/>
          </a:xfrm>
          <a:prstGeom prst="rect">
            <a:avLst/>
          </a:prstGeom>
          <a:solidFill>
            <a:srgbClr val="C00000"/>
          </a:solidFill>
        </p:spPr>
        <p:txBody>
          <a:bodyPr wrap="square" rtlCol="0">
            <a:spAutoFit/>
          </a:bodyPr>
          <a:lstStyle/>
          <a:p>
            <a:pPr algn="ctr"/>
            <a:r>
              <a:rPr lang="fr-FR" altLang="zh-CN" sz="2400" b="1" dirty="0" smtClean="0">
                <a:solidFill>
                  <a:schemeClr val="bg1"/>
                </a:solidFill>
                <a:latin typeface="华文行楷" panose="02010800040101010101" pitchFamily="2" charset="-122"/>
                <a:ea typeface="华文行楷" panose="02010800040101010101" pitchFamily="2" charset="-122"/>
              </a:rPr>
              <a:t>Merci </a:t>
            </a:r>
            <a:r>
              <a:rPr lang="fr-FR" altLang="zh-CN" sz="2400" b="1" dirty="0">
                <a:solidFill>
                  <a:schemeClr val="bg1"/>
                </a:solidFill>
                <a:latin typeface="华文行楷" panose="02010800040101010101" pitchFamily="2" charset="-122"/>
                <a:ea typeface="华文行楷" panose="02010800040101010101" pitchFamily="2" charset="-122"/>
              </a:rPr>
              <a:t>pour </a:t>
            </a:r>
            <a:r>
              <a:rPr lang="fr-FR" altLang="zh-CN" sz="2400" b="1" dirty="0" smtClean="0">
                <a:solidFill>
                  <a:schemeClr val="bg1"/>
                </a:solidFill>
                <a:latin typeface="华文行楷" panose="02010800040101010101" pitchFamily="2" charset="-122"/>
                <a:ea typeface="华文行楷" panose="02010800040101010101" pitchFamily="2" charset="-122"/>
              </a:rPr>
              <a:t>l'écoute</a:t>
            </a:r>
            <a:endParaRPr lang="fr-FR" altLang="zh-CN" sz="2400" b="1" dirty="0">
              <a:solidFill>
                <a:schemeClr val="bg1"/>
              </a:solidFill>
              <a:latin typeface="华文行楷" panose="02010800040101010101" pitchFamily="2" charset="-122"/>
              <a:ea typeface="华文行楷" panose="02010800040101010101" pitchFamily="2"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17</a:t>
            </a:fld>
            <a:endParaRPr lang="zh-CN" altLang="en-US" dirty="0">
              <a:latin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ray\Desktop\index_banner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641" y="5969783"/>
            <a:ext cx="1226557" cy="909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Documents and Settings\Administrator\桌面\医院模版\华西医院文章照片\新建文件夹\image4.jpg"/>
          <p:cNvPicPr>
            <a:picLocks noChangeAspect="1" noChangeArrowheads="1"/>
          </p:cNvPicPr>
          <p:nvPr/>
        </p:nvPicPr>
        <p:blipFill>
          <a:blip r:embed="rId3" cstate="print">
            <a:extLst>
              <a:ext uri="{28A0092B-C50C-407E-A947-70E740481C1C}">
                <a14:useLocalDpi xmlns:a14="http://schemas.microsoft.com/office/drawing/2010/main" val="0"/>
              </a:ext>
            </a:extLst>
          </a:blip>
          <a:srcRect l="16722"/>
          <a:stretch>
            <a:fillRect/>
          </a:stretch>
        </p:blipFill>
        <p:spPr bwMode="auto">
          <a:xfrm>
            <a:off x="8508777" y="5969782"/>
            <a:ext cx="1152129" cy="909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Documents and Settings\Administrator\桌面\医院模版\华西医院文章照片\新建文件夹\1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0904" y="5921800"/>
            <a:ext cx="1168700" cy="923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Documents and Settings\Administrator\桌面\医院模版\华西医院文章照片\新建文件夹\image3.jpg"/>
          <p:cNvPicPr>
            <a:picLocks noChangeAspect="1" noChangeArrowheads="1"/>
          </p:cNvPicPr>
          <p:nvPr/>
        </p:nvPicPr>
        <p:blipFill>
          <a:blip r:embed="rId5" cstate="print">
            <a:extLst>
              <a:ext uri="{28A0092B-C50C-407E-A947-70E740481C1C}">
                <a14:useLocalDpi xmlns:a14="http://schemas.microsoft.com/office/drawing/2010/main" val="0"/>
              </a:ext>
            </a:extLst>
          </a:blip>
          <a:srcRect l="623" r="1488"/>
          <a:stretch>
            <a:fillRect/>
          </a:stretch>
        </p:blipFill>
        <p:spPr bwMode="auto">
          <a:xfrm>
            <a:off x="10829604" y="5869202"/>
            <a:ext cx="1243060" cy="988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3"/>
          <p:cNvSpPr txBox="1"/>
          <p:nvPr/>
        </p:nvSpPr>
        <p:spPr>
          <a:xfrm>
            <a:off x="1534274" y="3020603"/>
            <a:ext cx="9144000" cy="68349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lvl="0">
              <a:defRPr/>
            </a:pPr>
            <a:r>
              <a:rPr lang="fr-FR" altLang="zh-CN" sz="1600" b="1" dirty="0" smtClean="0">
                <a:solidFill>
                  <a:srgbClr val="C00000"/>
                </a:solidFill>
                <a:latin typeface="微软雅黑" panose="020B0503020204020204" pitchFamily="34" charset="-122"/>
                <a:ea typeface="微软雅黑" panose="020B0503020204020204" pitchFamily="34" charset="-122"/>
              </a:rPr>
              <a:t>Qu'est-ce </a:t>
            </a:r>
            <a:r>
              <a:rPr lang="fr-FR" altLang="zh-CN" sz="1600" b="1" dirty="0">
                <a:solidFill>
                  <a:srgbClr val="C00000"/>
                </a:solidFill>
                <a:latin typeface="微软雅黑" panose="020B0503020204020204" pitchFamily="34" charset="-122"/>
                <a:ea typeface="微软雅黑" panose="020B0503020204020204" pitchFamily="34" charset="-122"/>
              </a:rPr>
              <a:t>qu'un hôpital de recherche?</a:t>
            </a:r>
            <a:endParaRPr kumimoji="0" lang="en-US" altLang="zh-CN" sz="1600" b="1" i="0" u="none" strike="noStrike" kern="1200" cap="none" spc="0" normalizeH="0" baseline="0" noProof="0" dirty="0">
              <a:ln>
                <a:noFill/>
              </a:ln>
              <a:solidFill>
                <a:srgbClr val="C00000"/>
              </a:solidFill>
              <a:effectLst>
                <a:outerShdw blurRad="63500" dist="38100" dir="5400000" algn="t" rotWithShape="0">
                  <a:prstClr val="black">
                    <a:alpha val="25000"/>
                  </a:prstClr>
                </a:outerShdw>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2495550" y="2503805"/>
            <a:ext cx="7184390" cy="1734820"/>
            <a:chOff x="3456" y="4153"/>
            <a:chExt cx="12020" cy="2494"/>
          </a:xfrm>
        </p:grpSpPr>
        <p:cxnSp>
          <p:nvCxnSpPr>
            <p:cNvPr id="3" name="直接连接符 2"/>
            <p:cNvCxnSpPr/>
            <p:nvPr/>
          </p:nvCxnSpPr>
          <p:spPr>
            <a:xfrm>
              <a:off x="3456" y="6647"/>
              <a:ext cx="12020"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cxnSp>
          <p:nvCxnSpPr>
            <p:cNvPr id="4" name="直接连接符 3"/>
            <p:cNvCxnSpPr/>
            <p:nvPr/>
          </p:nvCxnSpPr>
          <p:spPr>
            <a:xfrm>
              <a:off x="3456" y="4153"/>
              <a:ext cx="12020"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01095" y="1219073"/>
            <a:ext cx="9758690" cy="5942014"/>
          </a:xfrm>
        </p:spPr>
        <p:txBody>
          <a:bodyPr>
            <a:noAutofit/>
          </a:bodyPr>
          <a:lstStyle/>
          <a:p>
            <a:pPr>
              <a:lnSpc>
                <a:spcPts val="4200"/>
              </a:lnSpc>
              <a:buFont typeface="Wingdings" panose="05000000000000000000" pitchFamily="2" charset="2"/>
              <a:buChar char="Ø"/>
            </a:pPr>
            <a:r>
              <a:rPr lang="fr-FR" altLang="zh-CN" sz="1200" b="1" dirty="0" smtClean="0">
                <a:latin typeface="微软雅黑" panose="020B0503020204020204" pitchFamily="34" charset="-122"/>
                <a:ea typeface="微软雅黑" panose="020B0503020204020204" pitchFamily="34" charset="-122"/>
              </a:rPr>
              <a:t>Il </a:t>
            </a:r>
            <a:r>
              <a:rPr lang="fr-FR" altLang="zh-CN" sz="1200" b="1" dirty="0">
                <a:latin typeface="微软雅黑" panose="020B0503020204020204" pitchFamily="34" charset="-122"/>
                <a:ea typeface="微软雅黑" panose="020B0503020204020204" pitchFamily="34" charset="-122"/>
              </a:rPr>
              <a:t>n'existe pas de concept d'hôpital de recherche à l'étranger, qui découle de la pratique et de l'expérience réussie des universités de recherche internationales et des hôpitaux affiliés.</a:t>
            </a:r>
          </a:p>
          <a:p>
            <a:pPr>
              <a:lnSpc>
                <a:spcPts val="4200"/>
              </a:lnSpc>
              <a:buFont typeface="Wingdings" panose="05000000000000000000" pitchFamily="2" charset="2"/>
              <a:buChar char="Ø"/>
            </a:pPr>
            <a:r>
              <a:rPr lang="fr-FR" altLang="zh-CN" sz="1200" b="1" dirty="0">
                <a:latin typeface="微软雅黑" panose="020B0503020204020204" pitchFamily="34" charset="-122"/>
                <a:ea typeface="微软雅黑" panose="020B0503020204020204" pitchFamily="34" charset="-122"/>
              </a:rPr>
              <a:t>Universités de recherche: les États-Unis ne représentent que 3% des universités, mais accordent 30% des diplômes de licence, 40% des diplômes de maîtrise et 80% des diplômes de doctorat; 83% des brevets des universités; est la principale source de talents de haut niveau et de réalisations de haut niveau .</a:t>
            </a:r>
          </a:p>
          <a:p>
            <a:pPr>
              <a:lnSpc>
                <a:spcPts val="4200"/>
              </a:lnSpc>
              <a:buFont typeface="Wingdings" panose="05000000000000000000" pitchFamily="2" charset="2"/>
              <a:buChar char="Ø"/>
            </a:pPr>
            <a:r>
              <a:rPr lang="fr-FR" altLang="zh-CN" sz="1200" b="1" dirty="0">
                <a:latin typeface="微软雅黑" panose="020B0503020204020204" pitchFamily="34" charset="-122"/>
                <a:ea typeface="微软雅黑" panose="020B0503020204020204" pitchFamily="34" charset="-122"/>
              </a:rPr>
              <a:t>Institutions médicales de recherche: (US NIH </a:t>
            </a:r>
            <a:r>
              <a:rPr lang="fr-FR" altLang="zh-CN" sz="1200" b="1" dirty="0" err="1">
                <a:latin typeface="微软雅黑" panose="020B0503020204020204" pitchFamily="34" charset="-122"/>
                <a:ea typeface="微软雅黑" panose="020B0503020204020204" pitchFamily="34" charset="-122"/>
              </a:rPr>
              <a:t>Clinical</a:t>
            </a:r>
            <a:r>
              <a:rPr lang="fr-FR" altLang="zh-CN" sz="1200" b="1" dirty="0">
                <a:latin typeface="微软雅黑" panose="020B0503020204020204" pitchFamily="34" charset="-122"/>
                <a:ea typeface="微软雅黑" panose="020B0503020204020204" pitchFamily="34" charset="-122"/>
              </a:rPr>
              <a:t> Center) ne fournit pas de services médicaux généraux au public, accepte uniquement les patients atteints de maladies spécifiques que le NIH mène des recherches.</a:t>
            </a:r>
          </a:p>
          <a:p>
            <a:pPr>
              <a:lnSpc>
                <a:spcPts val="4200"/>
              </a:lnSpc>
              <a:buFont typeface="Wingdings" panose="05000000000000000000" pitchFamily="2" charset="2"/>
              <a:buChar char="Ø"/>
            </a:pPr>
            <a:r>
              <a:rPr lang="fr-FR" altLang="zh-CN" sz="1200" b="1" dirty="0">
                <a:latin typeface="微软雅黑" panose="020B0503020204020204" pitchFamily="34" charset="-122"/>
                <a:ea typeface="微软雅黑" panose="020B0503020204020204" pitchFamily="34" charset="-122"/>
              </a:rPr>
              <a:t>Institutions médicales de recherche: (UHN, Université de Toronto, Canada) a un département des ressources animales, un département de statistiques, un département des normes de recherche clinique, un département de support technique pour les essais cliniques, un département de service de fonds, un comité d'éthique. Fournir une plate-forme, des fonds, le contrôle de la qualité de la recherche clinique, la formation du personnel et d'autres services et gestion.</a:t>
            </a:r>
            <a:endParaRPr lang="en-US" altLang="zh-CN" sz="1200" b="1" dirty="0">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407368" y="870206"/>
            <a:ext cx="11017224"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5" name="标题 8"/>
          <p:cNvSpPr>
            <a:spLocks noGrp="1"/>
          </p:cNvSpPr>
          <p:nvPr>
            <p:ph type="title"/>
          </p:nvPr>
        </p:nvSpPr>
        <p:spPr>
          <a:xfrm>
            <a:off x="1211615" y="116632"/>
            <a:ext cx="9480737" cy="701675"/>
          </a:xfrm>
        </p:spPr>
        <p:txBody>
          <a:bodyPr>
            <a:normAutofit fontScale="90000"/>
          </a:bodyPr>
          <a:lstStyle/>
          <a:p>
            <a:pPr algn="ctr"/>
            <a:r>
              <a:rPr lang="fr-FR" altLang="zh-CN" sz="2800" b="1" dirty="0" smtClean="0">
                <a:solidFill>
                  <a:srgbClr val="C00000"/>
                </a:solidFill>
                <a:latin typeface="微软雅黑" panose="020B0503020204020204" pitchFamily="34" charset="-122"/>
                <a:ea typeface="微软雅黑" panose="020B0503020204020204" pitchFamily="34" charset="-122"/>
                <a:sym typeface="+mn-ea"/>
              </a:rPr>
              <a:t/>
            </a:r>
            <a:br>
              <a:rPr lang="fr-FR" altLang="zh-CN" sz="2800" b="1" dirty="0" smtClean="0">
                <a:solidFill>
                  <a:srgbClr val="C00000"/>
                </a:solidFill>
                <a:latin typeface="微软雅黑" panose="020B0503020204020204" pitchFamily="34" charset="-122"/>
                <a:ea typeface="微软雅黑" panose="020B0503020204020204" pitchFamily="34" charset="-122"/>
                <a:sym typeface="+mn-ea"/>
              </a:rPr>
            </a:br>
            <a:r>
              <a:rPr lang="fr-FR" altLang="zh-CN" sz="2800" b="1" dirty="0" smtClean="0">
                <a:solidFill>
                  <a:srgbClr val="C00000"/>
                </a:solidFill>
                <a:latin typeface="微软雅黑" panose="020B0503020204020204" pitchFamily="34" charset="-122"/>
                <a:ea typeface="微软雅黑" panose="020B0503020204020204" pitchFamily="34" charset="-122"/>
                <a:sym typeface="+mn-ea"/>
              </a:rPr>
              <a:t>Universités </a:t>
            </a:r>
            <a:r>
              <a:rPr lang="fr-FR" altLang="zh-CN" sz="2800" b="1" dirty="0">
                <a:solidFill>
                  <a:srgbClr val="C00000"/>
                </a:solidFill>
                <a:latin typeface="微软雅黑" panose="020B0503020204020204" pitchFamily="34" charset="-122"/>
                <a:ea typeface="微软雅黑" panose="020B0503020204020204" pitchFamily="34" charset="-122"/>
                <a:sym typeface="+mn-ea"/>
              </a:rPr>
              <a:t>de recherche et institutions médicales dans le monde</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36151" y="1566408"/>
            <a:ext cx="9518150" cy="4351338"/>
          </a:xfrm>
        </p:spPr>
        <p:txBody>
          <a:bodyPr>
            <a:normAutofit fontScale="55000" lnSpcReduction="20000"/>
          </a:bodyPr>
          <a:lstStyle/>
          <a:p>
            <a:pPr>
              <a:lnSpc>
                <a:spcPct val="200000"/>
              </a:lnSpc>
              <a:buFont typeface="Wingdings" panose="05000000000000000000" pitchFamily="2" charset="2"/>
              <a:buChar char="u"/>
            </a:pPr>
            <a:r>
              <a:rPr lang="fr-FR" altLang="zh-CN" sz="2200" b="1" dirty="0" smtClean="0">
                <a:solidFill>
                  <a:srgbClr val="C00000"/>
                </a:solidFill>
                <a:latin typeface="微软雅黑" panose="020B0503020204020204" pitchFamily="34" charset="-122"/>
                <a:ea typeface="微软雅黑" panose="020B0503020204020204" pitchFamily="34" charset="-122"/>
              </a:rPr>
              <a:t>Le </a:t>
            </a:r>
            <a:r>
              <a:rPr lang="fr-FR" altLang="zh-CN" sz="2200" b="1" dirty="0">
                <a:solidFill>
                  <a:srgbClr val="C00000"/>
                </a:solidFill>
                <a:latin typeface="微软雅黑" panose="020B0503020204020204" pitchFamily="34" charset="-122"/>
                <a:ea typeface="微软雅黑" panose="020B0503020204020204" pitchFamily="34" charset="-122"/>
              </a:rPr>
              <a:t>concept d'un hôpital de recherche: proposé par l'ancien président de l'Hôpital général de l'Armée populaire de libération Qin </a:t>
            </a:r>
            <a:r>
              <a:rPr lang="fr-FR" altLang="zh-CN" sz="2200" b="1" dirty="0" err="1">
                <a:solidFill>
                  <a:srgbClr val="C00000"/>
                </a:solidFill>
                <a:latin typeface="微软雅黑" panose="020B0503020204020204" pitchFamily="34" charset="-122"/>
                <a:ea typeface="微软雅黑" panose="020B0503020204020204" pitchFamily="34" charset="-122"/>
              </a:rPr>
              <a:t>Yinhe</a:t>
            </a:r>
            <a:r>
              <a:rPr lang="fr-FR" altLang="zh-CN" sz="2200" b="1" dirty="0">
                <a:solidFill>
                  <a:srgbClr val="C00000"/>
                </a:solidFill>
                <a:latin typeface="微软雅黑" panose="020B0503020204020204" pitchFamily="34" charset="-122"/>
                <a:ea typeface="微软雅黑" panose="020B0503020204020204" pitchFamily="34" charset="-122"/>
              </a:rPr>
              <a:t> en 2004, publié en 2014 par le magazine "</a:t>
            </a:r>
            <a:r>
              <a:rPr lang="fr-FR" altLang="zh-CN" sz="2200" b="1" dirty="0" err="1">
                <a:solidFill>
                  <a:srgbClr val="C00000"/>
                </a:solidFill>
                <a:latin typeface="微软雅黑" panose="020B0503020204020204" pitchFamily="34" charset="-122"/>
                <a:ea typeface="微软雅黑" panose="020B0503020204020204" pitchFamily="34" charset="-122"/>
              </a:rPr>
              <a:t>Chinese</a:t>
            </a:r>
            <a:r>
              <a:rPr lang="fr-FR" altLang="zh-CN" sz="2200" b="1" dirty="0">
                <a:solidFill>
                  <a:srgbClr val="C00000"/>
                </a:solidFill>
                <a:latin typeface="微软雅黑" panose="020B0503020204020204" pitchFamily="34" charset="-122"/>
                <a:ea typeface="微软雅黑" panose="020B0503020204020204" pitchFamily="34" charset="-122"/>
              </a:rPr>
              <a:t> </a:t>
            </a:r>
            <a:r>
              <a:rPr lang="fr-FR" altLang="zh-CN" sz="2200" b="1" dirty="0" err="1">
                <a:solidFill>
                  <a:srgbClr val="C00000"/>
                </a:solidFill>
                <a:latin typeface="微软雅黑" panose="020B0503020204020204" pitchFamily="34" charset="-122"/>
                <a:ea typeface="微软雅黑" panose="020B0503020204020204" pitchFamily="34" charset="-122"/>
              </a:rPr>
              <a:t>Research</a:t>
            </a:r>
            <a:r>
              <a:rPr lang="fr-FR" altLang="zh-CN" sz="2200" b="1" dirty="0">
                <a:solidFill>
                  <a:srgbClr val="C00000"/>
                </a:solidFill>
                <a:latin typeface="微软雅黑" panose="020B0503020204020204" pitchFamily="34" charset="-122"/>
                <a:ea typeface="微软雅黑" panose="020B0503020204020204" pitchFamily="34" charset="-122"/>
              </a:rPr>
              <a:t> </a:t>
            </a:r>
            <a:r>
              <a:rPr lang="fr-FR" altLang="zh-CN" sz="2200" b="1" dirty="0" err="1">
                <a:solidFill>
                  <a:srgbClr val="C00000"/>
                </a:solidFill>
                <a:latin typeface="微软雅黑" panose="020B0503020204020204" pitchFamily="34" charset="-122"/>
                <a:ea typeface="微软雅黑" panose="020B0503020204020204" pitchFamily="34" charset="-122"/>
              </a:rPr>
              <a:t>Hospital</a:t>
            </a:r>
            <a:r>
              <a:rPr lang="fr-FR" altLang="zh-CN" sz="2200" b="1" dirty="0">
                <a:solidFill>
                  <a:srgbClr val="C00000"/>
                </a:solidFill>
                <a:latin typeface="微软雅黑" panose="020B0503020204020204" pitchFamily="34" charset="-122"/>
                <a:ea typeface="微软雅黑" panose="020B0503020204020204" pitchFamily="34" charset="-122"/>
              </a:rPr>
              <a:t>".</a:t>
            </a:r>
          </a:p>
          <a:p>
            <a:pPr>
              <a:lnSpc>
                <a:spcPct val="200000"/>
              </a:lnSpc>
              <a:buFont typeface="Wingdings" panose="05000000000000000000" pitchFamily="2" charset="2"/>
              <a:buChar char="u"/>
            </a:pPr>
            <a:r>
              <a:rPr lang="fr-FR" altLang="zh-CN" sz="2200" b="1" dirty="0">
                <a:solidFill>
                  <a:srgbClr val="C00000"/>
                </a:solidFill>
                <a:latin typeface="微软雅黑" panose="020B0503020204020204" pitchFamily="34" charset="-122"/>
                <a:ea typeface="微软雅黑" panose="020B0503020204020204" pitchFamily="34" charset="-122"/>
              </a:rPr>
              <a:t>Notre définition d'un hôpital de recherche: être en mesure d'utiliser les résultats de la recherche comme preuves pour formuler le meilleur plan de diagnostic et de traitement des maladies cliniques; partager la recherche fondamentale et la recherche clinique; enseigner aux hôpitaux dotés d'innovation en recherche scientifique et de capacités de transformation clinique.</a:t>
            </a:r>
          </a:p>
          <a:p>
            <a:pPr>
              <a:lnSpc>
                <a:spcPct val="200000"/>
              </a:lnSpc>
              <a:buFont typeface="Wingdings" panose="05000000000000000000" pitchFamily="2" charset="2"/>
              <a:buChar char="u"/>
            </a:pPr>
            <a:r>
              <a:rPr lang="fr-FR" altLang="zh-CN" sz="2200" b="1" dirty="0">
                <a:solidFill>
                  <a:srgbClr val="C00000"/>
                </a:solidFill>
                <a:latin typeface="微软雅黑" panose="020B0503020204020204" pitchFamily="34" charset="-122"/>
                <a:ea typeface="微软雅黑" panose="020B0503020204020204" pitchFamily="34" charset="-122"/>
              </a:rPr>
              <a:t>Éléments de base: construire une équipe de recherche (équipe de base + clinique + équipe interdisciplinaire) autour de l'IP, assistants de recherche complets (assistant + suivi + conception de schéma + technicien ...), support de plateforme (plateforme technique + plateforme d'information ...), gestion standard et innovation Mécanisme d'incitation; formation de disciplines supérieures</a:t>
            </a:r>
            <a:endParaRPr lang="en-US" altLang="zh-CN" sz="2200" b="1" dirty="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pitchFamily="2" charset="2"/>
              <a:buChar char="u"/>
            </a:pPr>
            <a:endParaRPr lang="zh-CN" altLang="en-US" sz="2000" dirty="0"/>
          </a:p>
        </p:txBody>
      </p:sp>
      <p:cxnSp>
        <p:nvCxnSpPr>
          <p:cNvPr id="4" name="直接连接符 3"/>
          <p:cNvCxnSpPr/>
          <p:nvPr/>
        </p:nvCxnSpPr>
        <p:spPr>
          <a:xfrm>
            <a:off x="415251" y="1290618"/>
            <a:ext cx="11017224"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5" name="标题 8"/>
          <p:cNvSpPr>
            <a:spLocks noGrp="1"/>
          </p:cNvSpPr>
          <p:nvPr>
            <p:ph type="title"/>
          </p:nvPr>
        </p:nvSpPr>
        <p:spPr>
          <a:xfrm>
            <a:off x="1175611" y="435303"/>
            <a:ext cx="9480737" cy="701675"/>
          </a:xfrm>
        </p:spPr>
        <p:txBody>
          <a:bodyPr>
            <a:normAutofit/>
          </a:bodyPr>
          <a:lstStyle/>
          <a:p>
            <a:pPr algn="ctr"/>
            <a:r>
              <a:rPr lang="fr-FR" altLang="zh-CN" sz="2800" b="1" dirty="0" smtClean="0">
                <a:solidFill>
                  <a:srgbClr val="C00000"/>
                </a:solidFill>
                <a:latin typeface="微软雅黑" panose="020B0503020204020204" pitchFamily="34" charset="-122"/>
                <a:ea typeface="微软雅黑" panose="020B0503020204020204" pitchFamily="34" charset="-122"/>
                <a:sym typeface="+mn-ea"/>
              </a:rPr>
              <a:t>Définition </a:t>
            </a:r>
            <a:r>
              <a:rPr lang="fr-FR" altLang="zh-CN" sz="2800" b="1" dirty="0">
                <a:solidFill>
                  <a:srgbClr val="C00000"/>
                </a:solidFill>
                <a:latin typeface="微软雅黑" panose="020B0503020204020204" pitchFamily="34" charset="-122"/>
                <a:ea typeface="微软雅黑" panose="020B0503020204020204" pitchFamily="34" charset="-122"/>
                <a:sym typeface="+mn-ea"/>
              </a:rPr>
              <a:t>de l'hôpital de recherche</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6FF84BBE-9D3C-4CB2-9285-3F9273251AB1}"/>
              </a:ext>
            </a:extLst>
          </p:cNvPr>
          <p:cNvGrpSpPr/>
          <p:nvPr/>
        </p:nvGrpSpPr>
        <p:grpSpPr>
          <a:xfrm>
            <a:off x="1324303" y="1003903"/>
            <a:ext cx="1623163" cy="1220280"/>
            <a:chOff x="0" y="3335"/>
            <a:chExt cx="1439197" cy="1220280"/>
          </a:xfrm>
        </p:grpSpPr>
        <p:sp>
          <p:nvSpPr>
            <p:cNvPr id="20" name="矩形: 圆角 19">
              <a:extLst>
                <a:ext uri="{FF2B5EF4-FFF2-40B4-BE49-F238E27FC236}">
                  <a16:creationId xmlns:a16="http://schemas.microsoft.com/office/drawing/2014/main" id="{06542FE9-4CA4-45A7-8933-DE547B66E2A4}"/>
                </a:ext>
              </a:extLst>
            </p:cNvPr>
            <p:cNvSpPr/>
            <p:nvPr/>
          </p:nvSpPr>
          <p:spPr>
            <a:xfrm>
              <a:off x="0" y="3335"/>
              <a:ext cx="1439197" cy="1220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矩形: 圆角 4">
              <a:extLst>
                <a:ext uri="{FF2B5EF4-FFF2-40B4-BE49-F238E27FC236}">
                  <a16:creationId xmlns:a16="http://schemas.microsoft.com/office/drawing/2014/main" id="{5AC3DBE6-BD98-405C-85BF-5E87DA643F6B}"/>
                </a:ext>
              </a:extLst>
            </p:cNvPr>
            <p:cNvSpPr txBox="1"/>
            <p:nvPr/>
          </p:nvSpPr>
          <p:spPr>
            <a:xfrm>
              <a:off x="59569" y="62904"/>
              <a:ext cx="1320059" cy="1101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altLang="zh-CN" sz="2000" b="1" dirty="0" smtClean="0">
                  <a:latin typeface="微软雅黑" panose="020B0503020204020204" pitchFamily="34" charset="-122"/>
                  <a:ea typeface="微软雅黑" panose="020B0503020204020204" pitchFamily="34" charset="-122"/>
                </a:rPr>
                <a:t>Plateforme </a:t>
              </a:r>
              <a:endParaRPr lang="en-US" altLang="zh-CN" sz="2000" b="1" kern="1200" dirty="0">
                <a:latin typeface="微软雅黑" panose="020B0503020204020204" pitchFamily="34" charset="-122"/>
                <a:ea typeface="微软雅黑" panose="020B0503020204020204" pitchFamily="34" charset="-122"/>
              </a:endParaRPr>
            </a:p>
            <a:p>
              <a:pPr marL="0" lvl="0" indent="0" algn="ctr" defTabSz="800100">
                <a:lnSpc>
                  <a:spcPct val="900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25%</a:t>
              </a:r>
              <a:endParaRPr lang="zh-CN" altLang="en-US" sz="2000" b="1" kern="1200" dirty="0">
                <a:latin typeface="微软雅黑" panose="020B0503020204020204" pitchFamily="34" charset="-122"/>
                <a:ea typeface="微软雅黑" panose="020B0503020204020204" pitchFamily="34" charset="-122"/>
              </a:endParaRPr>
            </a:p>
          </p:txBody>
        </p:sp>
      </p:grpSp>
      <p:grpSp>
        <p:nvGrpSpPr>
          <p:cNvPr id="8" name="组合 7">
            <a:extLst>
              <a:ext uri="{FF2B5EF4-FFF2-40B4-BE49-F238E27FC236}">
                <a16:creationId xmlns:a16="http://schemas.microsoft.com/office/drawing/2014/main" id="{C7C5091E-A986-4626-9AC9-498815A53E9A}"/>
              </a:ext>
            </a:extLst>
          </p:cNvPr>
          <p:cNvGrpSpPr/>
          <p:nvPr/>
        </p:nvGrpSpPr>
        <p:grpSpPr>
          <a:xfrm>
            <a:off x="1324303" y="2277657"/>
            <a:ext cx="1623163" cy="1069464"/>
            <a:chOff x="0" y="1277089"/>
            <a:chExt cx="1439197" cy="1069464"/>
          </a:xfrm>
        </p:grpSpPr>
        <p:sp>
          <p:nvSpPr>
            <p:cNvPr id="18" name="矩形: 圆角 17">
              <a:extLst>
                <a:ext uri="{FF2B5EF4-FFF2-40B4-BE49-F238E27FC236}">
                  <a16:creationId xmlns:a16="http://schemas.microsoft.com/office/drawing/2014/main" id="{3D942264-3098-4491-8F65-F7420104D2D8}"/>
                </a:ext>
              </a:extLst>
            </p:cNvPr>
            <p:cNvSpPr/>
            <p:nvPr/>
          </p:nvSpPr>
          <p:spPr>
            <a:xfrm>
              <a:off x="0" y="1277089"/>
              <a:ext cx="1439197" cy="10694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矩形: 圆角 6">
              <a:extLst>
                <a:ext uri="{FF2B5EF4-FFF2-40B4-BE49-F238E27FC236}">
                  <a16:creationId xmlns:a16="http://schemas.microsoft.com/office/drawing/2014/main" id="{D99C1026-EB41-4512-9B55-9A13731F110E}"/>
                </a:ext>
              </a:extLst>
            </p:cNvPr>
            <p:cNvSpPr txBox="1"/>
            <p:nvPr/>
          </p:nvSpPr>
          <p:spPr>
            <a:xfrm>
              <a:off x="52207" y="1329296"/>
              <a:ext cx="1334783" cy="965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altLang="zh-CN" sz="2000" b="1" dirty="0" smtClean="0">
                  <a:latin typeface="微软雅黑" panose="020B0503020204020204" pitchFamily="34" charset="-122"/>
                  <a:ea typeface="微软雅黑" panose="020B0503020204020204" pitchFamily="34" charset="-122"/>
                </a:rPr>
                <a:t>HR</a:t>
              </a:r>
              <a:endParaRPr lang="en-US" altLang="zh-CN" sz="2000" b="1" kern="1200" dirty="0">
                <a:latin typeface="微软雅黑" panose="020B0503020204020204" pitchFamily="34" charset="-122"/>
                <a:ea typeface="微软雅黑" panose="020B0503020204020204" pitchFamily="34" charset="-122"/>
              </a:endParaRPr>
            </a:p>
            <a:p>
              <a:pPr marL="0" lvl="0" indent="0" algn="ctr" defTabSz="800100">
                <a:lnSpc>
                  <a:spcPct val="90000"/>
                </a:lnSpc>
                <a:spcBef>
                  <a:spcPct val="0"/>
                </a:spcBef>
                <a:spcAft>
                  <a:spcPct val="35000"/>
                </a:spcAft>
                <a:buNone/>
              </a:pPr>
              <a:r>
                <a:rPr lang="en-US" altLang="zh-CN" sz="2000" b="1" kern="1200" dirty="0">
                  <a:latin typeface="微软雅黑" panose="020B0503020204020204" pitchFamily="34" charset="-122"/>
                  <a:ea typeface="微软雅黑" panose="020B0503020204020204" pitchFamily="34" charset="-122"/>
                </a:rPr>
                <a:t>25%</a:t>
              </a:r>
              <a:endParaRPr lang="zh-CN" altLang="en-US" sz="2000" b="1" kern="1200" dirty="0">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id="{66110ACA-9F33-4258-B31A-774B430E80E3}"/>
              </a:ext>
            </a:extLst>
          </p:cNvPr>
          <p:cNvGrpSpPr/>
          <p:nvPr/>
        </p:nvGrpSpPr>
        <p:grpSpPr>
          <a:xfrm>
            <a:off x="1324303" y="3400595"/>
            <a:ext cx="1623163" cy="1069464"/>
            <a:chOff x="0" y="2400027"/>
            <a:chExt cx="1439197" cy="1069464"/>
          </a:xfrm>
        </p:grpSpPr>
        <p:sp>
          <p:nvSpPr>
            <p:cNvPr id="16" name="矩形: 圆角 15">
              <a:extLst>
                <a:ext uri="{FF2B5EF4-FFF2-40B4-BE49-F238E27FC236}">
                  <a16:creationId xmlns:a16="http://schemas.microsoft.com/office/drawing/2014/main" id="{B9E20660-618E-4513-A5E2-0D0C73250FE3}"/>
                </a:ext>
              </a:extLst>
            </p:cNvPr>
            <p:cNvSpPr/>
            <p:nvPr/>
          </p:nvSpPr>
          <p:spPr>
            <a:xfrm>
              <a:off x="0" y="2400027"/>
              <a:ext cx="1439197" cy="10694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7" name="矩形: 圆角 8">
              <a:extLst>
                <a:ext uri="{FF2B5EF4-FFF2-40B4-BE49-F238E27FC236}">
                  <a16:creationId xmlns:a16="http://schemas.microsoft.com/office/drawing/2014/main" id="{2B12A65F-BE1B-450F-87EF-AF43C49B7CFF}"/>
                </a:ext>
              </a:extLst>
            </p:cNvPr>
            <p:cNvSpPr txBox="1"/>
            <p:nvPr/>
          </p:nvSpPr>
          <p:spPr>
            <a:xfrm>
              <a:off x="52207" y="2452234"/>
              <a:ext cx="1334783" cy="965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altLang="zh-CN" sz="2000" b="1" dirty="0" smtClean="0">
                  <a:latin typeface="微软雅黑" panose="020B0503020204020204" pitchFamily="34" charset="-122"/>
                  <a:ea typeface="微软雅黑" panose="020B0503020204020204" pitchFamily="34" charset="-122"/>
                </a:rPr>
                <a:t>Fond </a:t>
              </a:r>
              <a:endParaRPr lang="en-US" altLang="zh-CN" sz="2000" b="1" kern="1200" dirty="0">
                <a:latin typeface="微软雅黑" panose="020B0503020204020204" pitchFamily="34" charset="-122"/>
                <a:ea typeface="微软雅黑" panose="020B0503020204020204" pitchFamily="34" charset="-122"/>
              </a:endParaRPr>
            </a:p>
            <a:p>
              <a:pPr marL="0" lvl="0" indent="0" algn="ctr" defTabSz="800100">
                <a:lnSpc>
                  <a:spcPct val="90000"/>
                </a:lnSpc>
                <a:spcBef>
                  <a:spcPct val="0"/>
                </a:spcBef>
                <a:spcAft>
                  <a:spcPct val="35000"/>
                </a:spcAft>
                <a:buNone/>
              </a:pPr>
              <a:r>
                <a:rPr lang="en-US" altLang="zh-CN" sz="2000" b="1" kern="1200" dirty="0" smtClean="0">
                  <a:latin typeface="微软雅黑" panose="020B0503020204020204" pitchFamily="34" charset="-122"/>
                  <a:ea typeface="微软雅黑" panose="020B0503020204020204" pitchFamily="34" charset="-122"/>
                </a:rPr>
                <a:t>20%</a:t>
              </a:r>
              <a:endParaRPr lang="zh-CN" altLang="en-US" sz="2000" b="1" kern="1200" dirty="0">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166CC16B-9349-4233-B51B-F3DAD401C8CB}"/>
              </a:ext>
            </a:extLst>
          </p:cNvPr>
          <p:cNvGrpSpPr/>
          <p:nvPr/>
        </p:nvGrpSpPr>
        <p:grpSpPr>
          <a:xfrm>
            <a:off x="1324953" y="4523533"/>
            <a:ext cx="1623163" cy="1069464"/>
            <a:chOff x="650" y="3522965"/>
            <a:chExt cx="1439197" cy="1069464"/>
          </a:xfrm>
        </p:grpSpPr>
        <p:sp>
          <p:nvSpPr>
            <p:cNvPr id="14" name="矩形: 圆角 13">
              <a:extLst>
                <a:ext uri="{FF2B5EF4-FFF2-40B4-BE49-F238E27FC236}">
                  <a16:creationId xmlns:a16="http://schemas.microsoft.com/office/drawing/2014/main" id="{56B54876-AD59-4B55-9DB4-EBED9EDE0688}"/>
                </a:ext>
              </a:extLst>
            </p:cNvPr>
            <p:cNvSpPr/>
            <p:nvPr/>
          </p:nvSpPr>
          <p:spPr>
            <a:xfrm>
              <a:off x="650" y="3522965"/>
              <a:ext cx="1439197" cy="10694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矩形: 圆角 10">
              <a:extLst>
                <a:ext uri="{FF2B5EF4-FFF2-40B4-BE49-F238E27FC236}">
                  <a16:creationId xmlns:a16="http://schemas.microsoft.com/office/drawing/2014/main" id="{AD9059F2-97F3-428B-99E1-0906B033F835}"/>
                </a:ext>
              </a:extLst>
            </p:cNvPr>
            <p:cNvSpPr txBox="1"/>
            <p:nvPr/>
          </p:nvSpPr>
          <p:spPr>
            <a:xfrm>
              <a:off x="52857" y="3575172"/>
              <a:ext cx="1334783" cy="965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altLang="zh-CN" sz="2000" b="1" dirty="0" smtClean="0">
                  <a:latin typeface="微软雅黑" panose="020B0503020204020204" pitchFamily="34" charset="-122"/>
                  <a:ea typeface="微软雅黑" panose="020B0503020204020204" pitchFamily="34" charset="-122"/>
                </a:rPr>
                <a:t>Régulation </a:t>
              </a:r>
              <a:endParaRPr lang="en-US" altLang="zh-CN" sz="2000" b="1" kern="1200" dirty="0">
                <a:latin typeface="微软雅黑" panose="020B0503020204020204" pitchFamily="34" charset="-122"/>
                <a:ea typeface="微软雅黑" panose="020B0503020204020204" pitchFamily="34" charset="-122"/>
              </a:endParaRPr>
            </a:p>
            <a:p>
              <a:pPr marL="0" lvl="0" indent="0" algn="ctr" defTabSz="800100">
                <a:lnSpc>
                  <a:spcPct val="90000"/>
                </a:lnSpc>
                <a:spcBef>
                  <a:spcPct val="0"/>
                </a:spcBef>
                <a:spcAft>
                  <a:spcPct val="35000"/>
                </a:spcAft>
                <a:buNone/>
              </a:pPr>
              <a:r>
                <a:rPr lang="en-US" altLang="zh-CN" sz="2000" b="1" kern="1200" dirty="0" smtClean="0">
                  <a:latin typeface="微软雅黑" panose="020B0503020204020204" pitchFamily="34" charset="-122"/>
                  <a:ea typeface="微软雅黑" panose="020B0503020204020204" pitchFamily="34" charset="-122"/>
                </a:rPr>
                <a:t>15%</a:t>
              </a:r>
              <a:endParaRPr lang="zh-CN" altLang="en-US" sz="1800" b="1" kern="1200" dirty="0">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A55B3DFF-27A5-497B-AC85-BC2D91F553E6}"/>
              </a:ext>
            </a:extLst>
          </p:cNvPr>
          <p:cNvGrpSpPr/>
          <p:nvPr/>
        </p:nvGrpSpPr>
        <p:grpSpPr>
          <a:xfrm>
            <a:off x="1329578" y="5646471"/>
            <a:ext cx="1582357" cy="1069464"/>
            <a:chOff x="650" y="4645903"/>
            <a:chExt cx="1403016" cy="1069464"/>
          </a:xfrm>
        </p:grpSpPr>
        <p:sp>
          <p:nvSpPr>
            <p:cNvPr id="12" name="矩形: 圆角 11">
              <a:extLst>
                <a:ext uri="{FF2B5EF4-FFF2-40B4-BE49-F238E27FC236}">
                  <a16:creationId xmlns:a16="http://schemas.microsoft.com/office/drawing/2014/main" id="{FF6BC4F2-740B-4F46-9E1B-C558FEDF3F22}"/>
                </a:ext>
              </a:extLst>
            </p:cNvPr>
            <p:cNvSpPr/>
            <p:nvPr/>
          </p:nvSpPr>
          <p:spPr>
            <a:xfrm>
              <a:off x="650" y="4645903"/>
              <a:ext cx="1403016" cy="1069464"/>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3" name="矩形: 圆角 12">
              <a:extLst>
                <a:ext uri="{FF2B5EF4-FFF2-40B4-BE49-F238E27FC236}">
                  <a16:creationId xmlns:a16="http://schemas.microsoft.com/office/drawing/2014/main" id="{77A99443-A89F-4DF6-8A53-5A532ACC85ED}"/>
                </a:ext>
              </a:extLst>
            </p:cNvPr>
            <p:cNvSpPr txBox="1"/>
            <p:nvPr/>
          </p:nvSpPr>
          <p:spPr>
            <a:xfrm>
              <a:off x="52857" y="4698110"/>
              <a:ext cx="1298602" cy="965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2000" b="1" kern="1200" dirty="0" smtClean="0">
                  <a:solidFill>
                    <a:prstClr val="white"/>
                  </a:solidFill>
                  <a:latin typeface="微软雅黑" panose="020B0503020204020204" pitchFamily="34" charset="-122"/>
                  <a:ea typeface="微软雅黑" panose="020B0503020204020204" pitchFamily="34" charset="-122"/>
                  <a:cs typeface="+mn-cs"/>
                </a:rPr>
                <a:t>成效</a:t>
              </a:r>
              <a:r>
                <a:rPr lang="fr-FR" altLang="zh-CN" sz="2000" b="1" dirty="0">
                  <a:solidFill>
                    <a:prstClr val="white"/>
                  </a:solidFill>
                  <a:latin typeface="微软雅黑" panose="020B0503020204020204" pitchFamily="34" charset="-122"/>
                  <a:ea typeface="微软雅黑" panose="020B0503020204020204" pitchFamily="34" charset="-122"/>
                </a:rPr>
                <a:t>Efficacité</a:t>
              </a:r>
              <a:endParaRPr lang="en-US" altLang="zh-CN" sz="2000" b="1" kern="1200" dirty="0">
                <a:solidFill>
                  <a:prstClr val="white"/>
                </a:solidFill>
                <a:latin typeface="微软雅黑" panose="020B0503020204020204" pitchFamily="34" charset="-122"/>
                <a:ea typeface="微软雅黑" panose="020B0503020204020204" pitchFamily="34" charset="-122"/>
                <a:cs typeface="+mn-cs"/>
              </a:endParaRPr>
            </a:p>
            <a:p>
              <a:pPr marL="0" lvl="0" indent="0" algn="ctr" defTabSz="800100">
                <a:lnSpc>
                  <a:spcPct val="90000"/>
                </a:lnSpc>
                <a:spcBef>
                  <a:spcPct val="0"/>
                </a:spcBef>
                <a:spcAft>
                  <a:spcPct val="35000"/>
                </a:spcAft>
                <a:buNone/>
              </a:pPr>
              <a:r>
                <a:rPr lang="en-US" altLang="zh-CN" sz="2000" b="1" kern="1200" dirty="0">
                  <a:solidFill>
                    <a:prstClr val="white"/>
                  </a:solidFill>
                  <a:latin typeface="微软雅黑" panose="020B0503020204020204" pitchFamily="34" charset="-122"/>
                  <a:ea typeface="微软雅黑" panose="020B0503020204020204" pitchFamily="34" charset="-122"/>
                  <a:cs typeface="+mn-cs"/>
                </a:rPr>
                <a:t>15%</a:t>
              </a:r>
              <a:endParaRPr lang="zh-CN" altLang="en-US" sz="2000" b="1" kern="1200" dirty="0">
                <a:solidFill>
                  <a:prstClr val="white"/>
                </a:solidFill>
                <a:latin typeface="微软雅黑" panose="020B0503020204020204" pitchFamily="34" charset="-122"/>
                <a:ea typeface="微软雅黑" panose="020B0503020204020204" pitchFamily="34" charset="-122"/>
                <a:cs typeface="+mn-cs"/>
              </a:endParaRPr>
            </a:p>
          </p:txBody>
        </p:sp>
      </p:grpSp>
      <p:grpSp>
        <p:nvGrpSpPr>
          <p:cNvPr id="22" name="组合 21">
            <a:extLst>
              <a:ext uri="{FF2B5EF4-FFF2-40B4-BE49-F238E27FC236}">
                <a16:creationId xmlns:a16="http://schemas.microsoft.com/office/drawing/2014/main" id="{2EE83985-C9F1-47C7-BCE2-D0BC33AE33E9}"/>
              </a:ext>
            </a:extLst>
          </p:cNvPr>
          <p:cNvGrpSpPr/>
          <p:nvPr/>
        </p:nvGrpSpPr>
        <p:grpSpPr>
          <a:xfrm>
            <a:off x="2926383" y="1059011"/>
            <a:ext cx="7697779" cy="1105603"/>
            <a:chOff x="1372663" y="56795"/>
            <a:chExt cx="7697779" cy="1105603"/>
          </a:xfrm>
        </p:grpSpPr>
        <p:sp>
          <p:nvSpPr>
            <p:cNvPr id="23" name="矩形: 圆顶角 22">
              <a:extLst>
                <a:ext uri="{FF2B5EF4-FFF2-40B4-BE49-F238E27FC236}">
                  <a16:creationId xmlns:a16="http://schemas.microsoft.com/office/drawing/2014/main" id="{8333C4C3-CF0A-4062-B5EE-0AE7CF0310E7}"/>
                </a:ext>
              </a:extLst>
            </p:cNvPr>
            <p:cNvSpPr/>
            <p:nvPr/>
          </p:nvSpPr>
          <p:spPr>
            <a:xfrm rot="5400000">
              <a:off x="4706223" y="-3201821"/>
              <a:ext cx="1097843" cy="763059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4" name="矩形: 圆顶角 4">
              <a:extLst>
                <a:ext uri="{FF2B5EF4-FFF2-40B4-BE49-F238E27FC236}">
                  <a16:creationId xmlns:a16="http://schemas.microsoft.com/office/drawing/2014/main" id="{D982B611-8DDD-4404-8E65-3109167B1429}"/>
                </a:ext>
              </a:extLst>
            </p:cNvPr>
            <p:cNvSpPr txBox="1"/>
            <p:nvPr/>
          </p:nvSpPr>
          <p:spPr>
            <a:xfrm>
              <a:off x="1372663" y="56795"/>
              <a:ext cx="7577003" cy="9906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0">
                <a:buFont typeface="Arial" panose="020B0604020202020204" pitchFamily="34" charset="0"/>
                <a:buChar char="•"/>
              </a:pPr>
              <a:r>
                <a:rPr lang="fr-FR" altLang="zh-CN" sz="1200" b="1" dirty="0" smtClean="0">
                  <a:solidFill>
                    <a:srgbClr val="C00000"/>
                  </a:solidFill>
                  <a:latin typeface="微软雅黑" panose="020B0503020204020204" pitchFamily="34" charset="-122"/>
                  <a:ea typeface="微软雅黑" panose="020B0503020204020204" pitchFamily="34" charset="-122"/>
                </a:rPr>
                <a:t>Trois </a:t>
              </a:r>
              <a:r>
                <a:rPr lang="fr-FR" altLang="zh-CN" sz="1200" b="1" dirty="0">
                  <a:solidFill>
                    <a:srgbClr val="C00000"/>
                  </a:solidFill>
                  <a:latin typeface="微软雅黑" panose="020B0503020204020204" pitchFamily="34" charset="-122"/>
                  <a:ea typeface="微软雅黑" panose="020B0503020204020204" pitchFamily="34" charset="-122"/>
                </a:rPr>
                <a:t>principaux hôpitaux d'enseignement, capacité de rayonnement régionale</a:t>
              </a:r>
            </a:p>
            <a:p>
              <a:pPr lvl="0">
                <a:buFont typeface="Arial" panose="020B0604020202020204" pitchFamily="34" charset="0"/>
                <a:buChar char="•"/>
              </a:pPr>
              <a:r>
                <a:rPr lang="fr-FR" altLang="zh-CN" sz="1200" b="1" dirty="0">
                  <a:solidFill>
                    <a:srgbClr val="C00000"/>
                  </a:solidFill>
                  <a:latin typeface="微软雅黑" panose="020B0503020204020204" pitchFamily="34" charset="-122"/>
                  <a:ea typeface="微软雅黑" panose="020B0503020204020204" pitchFamily="34" charset="-122"/>
                </a:rPr>
                <a:t>Plateforme de recherche fondamentale + clinique + traduction, orientée pour résoudre des problèmes cliniques</a:t>
              </a:r>
            </a:p>
            <a:p>
              <a:pPr lvl="0">
                <a:buFont typeface="Arial" panose="020B0604020202020204" pitchFamily="34" charset="0"/>
                <a:buChar char="•"/>
              </a:pPr>
              <a:r>
                <a:rPr lang="fr-FR" altLang="zh-CN" sz="1200" b="1" dirty="0">
                  <a:solidFill>
                    <a:srgbClr val="C00000"/>
                  </a:solidFill>
                  <a:latin typeface="微软雅黑" panose="020B0503020204020204" pitchFamily="34" charset="-122"/>
                  <a:ea typeface="微软雅黑" panose="020B0503020204020204" pitchFamily="34" charset="-122"/>
                </a:rPr>
                <a:t>Proportion de patients de recherche scientifique, patients difficiles et graves</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a16="http://schemas.microsoft.com/office/drawing/2014/main" id="{8AB8511B-4657-4A02-8583-CE50FA8526BA}"/>
              </a:ext>
            </a:extLst>
          </p:cNvPr>
          <p:cNvGrpSpPr/>
          <p:nvPr/>
        </p:nvGrpSpPr>
        <p:grpSpPr>
          <a:xfrm>
            <a:off x="2888585" y="2384603"/>
            <a:ext cx="7742939" cy="998588"/>
            <a:chOff x="1328280" y="1352483"/>
            <a:chExt cx="7742939" cy="998588"/>
          </a:xfrm>
        </p:grpSpPr>
        <p:sp>
          <p:nvSpPr>
            <p:cNvPr id="26" name="矩形: 圆顶角 25">
              <a:extLst>
                <a:ext uri="{FF2B5EF4-FFF2-40B4-BE49-F238E27FC236}">
                  <a16:creationId xmlns:a16="http://schemas.microsoft.com/office/drawing/2014/main" id="{8F5E289A-6D17-4631-86E2-29BACB31DDEB}"/>
                </a:ext>
              </a:extLst>
            </p:cNvPr>
            <p:cNvSpPr/>
            <p:nvPr/>
          </p:nvSpPr>
          <p:spPr>
            <a:xfrm rot="5400000">
              <a:off x="4828136" y="-2035029"/>
              <a:ext cx="855571" cy="763059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矩形: 圆顶角 4">
              <a:extLst>
                <a:ext uri="{FF2B5EF4-FFF2-40B4-BE49-F238E27FC236}">
                  <a16:creationId xmlns:a16="http://schemas.microsoft.com/office/drawing/2014/main" id="{5AA6DB8B-6A48-4512-979B-43029AF6B90C}"/>
                </a:ext>
              </a:extLst>
            </p:cNvPr>
            <p:cNvSpPr txBox="1"/>
            <p:nvPr/>
          </p:nvSpPr>
          <p:spPr>
            <a:xfrm>
              <a:off x="1328280" y="1579032"/>
              <a:ext cx="7588829" cy="772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0">
                <a:buFont typeface="Arial" panose="020B0604020202020204" pitchFamily="34" charset="0"/>
                <a:buChar char="•"/>
              </a:pPr>
              <a:r>
                <a:rPr lang="fr-FR" altLang="zh-CN" sz="1200" b="1" dirty="0" smtClean="0">
                  <a:latin typeface="微软雅黑" panose="020B0503020204020204" pitchFamily="34" charset="-122"/>
                  <a:ea typeface="微软雅黑" panose="020B0503020204020204" pitchFamily="34" charset="-122"/>
                </a:rPr>
                <a:t>Temps </a:t>
              </a:r>
              <a:r>
                <a:rPr lang="fr-FR" altLang="zh-CN" sz="1200" b="1" dirty="0">
                  <a:latin typeface="微软雅黑" panose="020B0503020204020204" pitchFamily="34" charset="-122"/>
                  <a:ea typeface="微软雅黑" panose="020B0503020204020204" pitchFamily="34" charset="-122"/>
                </a:rPr>
                <a:t>plein + temps partiel; clinique + basique + transformation + chercheurs interdisciplinaires</a:t>
              </a:r>
            </a:p>
            <a:p>
              <a:pPr lvl="0">
                <a:buFont typeface="Arial" panose="020B0604020202020204" pitchFamily="34" charset="0"/>
                <a:buChar char="•"/>
              </a:pPr>
              <a:r>
                <a:rPr lang="fr-FR" altLang="zh-CN" sz="1200" b="1" dirty="0">
                  <a:latin typeface="微软雅黑" panose="020B0503020204020204" pitchFamily="34" charset="-122"/>
                  <a:ea typeface="微软雅黑" panose="020B0503020204020204" pitchFamily="34" charset="-122"/>
                </a:rPr>
                <a:t>Équipe de soutien à la recherche scientifique à grande échelle</a:t>
              </a:r>
              <a:endParaRPr lang="zh-CN" altLang="en-US" sz="1200" b="1" dirty="0">
                <a:latin typeface="微软雅黑" panose="020B0503020204020204" pitchFamily="34" charset="-122"/>
                <a:ea typeface="微软雅黑" panose="020B0503020204020204" pitchFamily="34" charset="-122"/>
              </a:endParaRPr>
            </a:p>
          </p:txBody>
        </p:sp>
      </p:grpSp>
      <p:grpSp>
        <p:nvGrpSpPr>
          <p:cNvPr id="28" name="组合 27">
            <a:extLst>
              <a:ext uri="{FF2B5EF4-FFF2-40B4-BE49-F238E27FC236}">
                <a16:creationId xmlns:a16="http://schemas.microsoft.com/office/drawing/2014/main" id="{0CEF2EF0-A3B3-4259-ADF1-405A063DBCE3}"/>
              </a:ext>
            </a:extLst>
          </p:cNvPr>
          <p:cNvGrpSpPr/>
          <p:nvPr/>
        </p:nvGrpSpPr>
        <p:grpSpPr>
          <a:xfrm>
            <a:off x="3000929" y="3484321"/>
            <a:ext cx="7630595" cy="855571"/>
            <a:chOff x="1439847" y="2506975"/>
            <a:chExt cx="7630595" cy="855571"/>
          </a:xfrm>
        </p:grpSpPr>
        <p:sp>
          <p:nvSpPr>
            <p:cNvPr id="29" name="矩形: 圆顶角 28">
              <a:extLst>
                <a:ext uri="{FF2B5EF4-FFF2-40B4-BE49-F238E27FC236}">
                  <a16:creationId xmlns:a16="http://schemas.microsoft.com/office/drawing/2014/main" id="{B0360171-0366-4966-A504-FFE41697FFD6}"/>
                </a:ext>
              </a:extLst>
            </p:cNvPr>
            <p:cNvSpPr/>
            <p:nvPr/>
          </p:nvSpPr>
          <p:spPr>
            <a:xfrm rot="5400000">
              <a:off x="4827359" y="-880537"/>
              <a:ext cx="855571" cy="763059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矩形: 圆顶角 4">
              <a:extLst>
                <a:ext uri="{FF2B5EF4-FFF2-40B4-BE49-F238E27FC236}">
                  <a16:creationId xmlns:a16="http://schemas.microsoft.com/office/drawing/2014/main" id="{3D547CEB-071F-4B7F-8D57-A9E98FCD6B5A}"/>
                </a:ext>
              </a:extLst>
            </p:cNvPr>
            <p:cNvSpPr txBox="1"/>
            <p:nvPr/>
          </p:nvSpPr>
          <p:spPr>
            <a:xfrm>
              <a:off x="1439847" y="2548741"/>
              <a:ext cx="7588829" cy="772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800100">
                <a:lnSpc>
                  <a:spcPct val="90000"/>
                </a:lnSpc>
                <a:spcBef>
                  <a:spcPct val="0"/>
                </a:spcBef>
                <a:spcAft>
                  <a:spcPct val="15000"/>
                </a:spcAft>
                <a:buFontTx/>
                <a:buChar char="•"/>
              </a:pPr>
              <a:endParaRPr lang="en-US" altLang="zh-CN" b="1" dirty="0" smtClean="0">
                <a:solidFill>
                  <a:schemeClr val="tx1"/>
                </a:solidFill>
                <a:latin typeface="微软雅黑" panose="020B0503020204020204" pitchFamily="34" charset="-122"/>
                <a:ea typeface="微软雅黑" panose="020B0503020204020204" pitchFamily="34" charset="-122"/>
              </a:endParaRPr>
            </a:p>
            <a:p>
              <a:pPr marL="171450" lvl="1" indent="-171450" defTabSz="800100">
                <a:lnSpc>
                  <a:spcPct val="90000"/>
                </a:lnSpc>
                <a:spcBef>
                  <a:spcPct val="0"/>
                </a:spcBef>
                <a:spcAft>
                  <a:spcPct val="15000"/>
                </a:spcAft>
                <a:buFontTx/>
                <a:buChar char="•"/>
              </a:pPr>
              <a:r>
                <a:rPr lang="fr-FR" altLang="zh-CN" sz="1200" b="1" dirty="0" smtClean="0">
                  <a:solidFill>
                    <a:srgbClr val="C00000"/>
                  </a:solidFill>
                  <a:latin typeface="微软雅黑" panose="020B0503020204020204" pitchFamily="34" charset="-122"/>
                  <a:ea typeface="微软雅黑" panose="020B0503020204020204" pitchFamily="34" charset="-122"/>
                </a:rPr>
                <a:t>Le </a:t>
              </a:r>
              <a:r>
                <a:rPr lang="fr-FR" altLang="zh-CN" sz="1200" b="1" dirty="0">
                  <a:solidFill>
                    <a:srgbClr val="C00000"/>
                  </a:solidFill>
                  <a:latin typeface="微软雅黑" panose="020B0503020204020204" pitchFamily="34" charset="-122"/>
                  <a:ea typeface="微软雅黑" panose="020B0503020204020204" pitchFamily="34" charset="-122"/>
                </a:rPr>
                <a:t>financement continu de la recherche et la capacité d'acquisition de fonds de l'hôpital</a:t>
              </a:r>
              <a:endParaRPr lang="zh-CN" altLang="en-US" sz="1200" b="1" dirty="0">
                <a:solidFill>
                  <a:srgbClr val="C00000"/>
                </a:solidFill>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endParaRPr lang="zh-CN" altLang="en-US" sz="1800" b="1" kern="1200" dirty="0">
                <a:solidFill>
                  <a:srgbClr val="C00000"/>
                </a:solidFill>
                <a:latin typeface="微软雅黑" panose="020B0503020204020204" pitchFamily="34" charset="-122"/>
                <a:ea typeface="微软雅黑" panose="020B0503020204020204" pitchFamily="34" charset="-122"/>
              </a:endParaRPr>
            </a:p>
          </p:txBody>
        </p:sp>
      </p:grpSp>
      <p:grpSp>
        <p:nvGrpSpPr>
          <p:cNvPr id="31" name="组合 30">
            <a:extLst>
              <a:ext uri="{FF2B5EF4-FFF2-40B4-BE49-F238E27FC236}">
                <a16:creationId xmlns:a16="http://schemas.microsoft.com/office/drawing/2014/main" id="{32E0468B-C2E6-4979-B1AB-3C18D85EE82D}"/>
              </a:ext>
            </a:extLst>
          </p:cNvPr>
          <p:cNvGrpSpPr/>
          <p:nvPr/>
        </p:nvGrpSpPr>
        <p:grpSpPr>
          <a:xfrm>
            <a:off x="2993567" y="4613473"/>
            <a:ext cx="7630595" cy="855571"/>
            <a:chOff x="1439847" y="2506975"/>
            <a:chExt cx="7630595" cy="855571"/>
          </a:xfrm>
        </p:grpSpPr>
        <p:sp>
          <p:nvSpPr>
            <p:cNvPr id="32" name="矩形: 圆顶角 31">
              <a:extLst>
                <a:ext uri="{FF2B5EF4-FFF2-40B4-BE49-F238E27FC236}">
                  <a16:creationId xmlns:a16="http://schemas.microsoft.com/office/drawing/2014/main" id="{27A798C4-7121-4066-8E7C-C18382E14F3E}"/>
                </a:ext>
              </a:extLst>
            </p:cNvPr>
            <p:cNvSpPr/>
            <p:nvPr/>
          </p:nvSpPr>
          <p:spPr>
            <a:xfrm rot="5400000">
              <a:off x="4827359" y="-880537"/>
              <a:ext cx="855571" cy="763059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33" name="矩形: 圆顶角 4">
              <a:extLst>
                <a:ext uri="{FF2B5EF4-FFF2-40B4-BE49-F238E27FC236}">
                  <a16:creationId xmlns:a16="http://schemas.microsoft.com/office/drawing/2014/main" id="{1036E74D-6060-4DFE-AB89-795789F380C5}"/>
                </a:ext>
              </a:extLst>
            </p:cNvPr>
            <p:cNvSpPr txBox="1"/>
            <p:nvPr/>
          </p:nvSpPr>
          <p:spPr>
            <a:xfrm>
              <a:off x="1439847" y="2548741"/>
              <a:ext cx="7588829" cy="772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800100">
                <a:lnSpc>
                  <a:spcPct val="90000"/>
                </a:lnSpc>
                <a:spcBef>
                  <a:spcPct val="0"/>
                </a:spcBef>
                <a:spcAft>
                  <a:spcPct val="15000"/>
                </a:spcAft>
                <a:buFontTx/>
                <a:buChar char="•"/>
              </a:pPr>
              <a:r>
                <a:rPr lang="fr-FR" altLang="zh-CN" sz="1200" b="1" dirty="0" smtClean="0">
                  <a:solidFill>
                    <a:srgbClr val="C00000"/>
                  </a:solidFill>
                  <a:latin typeface="微软雅黑" panose="020B0503020204020204" pitchFamily="34" charset="-122"/>
                  <a:ea typeface="微软雅黑" panose="020B0503020204020204" pitchFamily="34" charset="-122"/>
                </a:rPr>
                <a:t>Système </a:t>
              </a:r>
              <a:r>
                <a:rPr lang="fr-FR" altLang="zh-CN" sz="1200" b="1" dirty="0">
                  <a:solidFill>
                    <a:srgbClr val="C00000"/>
                  </a:solidFill>
                  <a:latin typeface="微软雅黑" panose="020B0503020204020204" pitchFamily="34" charset="-122"/>
                  <a:ea typeface="微软雅黑" panose="020B0503020204020204" pitchFamily="34" charset="-122"/>
                </a:rPr>
                <a:t>de gestion, norme de fonctionnement, évaluation dynamique et mécanisme d'incitation</a:t>
              </a:r>
              <a:endParaRPr lang="zh-CN" altLang="en-US" sz="1200" b="1"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endParaRPr lang="zh-CN" altLang="en-US" sz="1800" b="1" kern="1200" dirty="0">
                <a:solidFill>
                  <a:srgbClr val="C00000"/>
                </a:solidFill>
                <a:latin typeface="微软雅黑" panose="020B0503020204020204" pitchFamily="34" charset="-122"/>
                <a:ea typeface="微软雅黑" panose="020B0503020204020204" pitchFamily="34" charset="-122"/>
              </a:endParaRPr>
            </a:p>
          </p:txBody>
        </p:sp>
      </p:grpSp>
      <p:grpSp>
        <p:nvGrpSpPr>
          <p:cNvPr id="34" name="组合 33">
            <a:extLst>
              <a:ext uri="{FF2B5EF4-FFF2-40B4-BE49-F238E27FC236}">
                <a16:creationId xmlns:a16="http://schemas.microsoft.com/office/drawing/2014/main" id="{F169321F-765D-414A-9856-E98482C0C94F}"/>
              </a:ext>
            </a:extLst>
          </p:cNvPr>
          <p:cNvGrpSpPr/>
          <p:nvPr/>
        </p:nvGrpSpPr>
        <p:grpSpPr>
          <a:xfrm>
            <a:off x="2975413" y="5713191"/>
            <a:ext cx="7666902" cy="855571"/>
            <a:chOff x="1403667" y="4752849"/>
            <a:chExt cx="7666902" cy="855571"/>
          </a:xfrm>
        </p:grpSpPr>
        <p:sp>
          <p:nvSpPr>
            <p:cNvPr id="35" name="矩形: 圆顶角 34">
              <a:extLst>
                <a:ext uri="{FF2B5EF4-FFF2-40B4-BE49-F238E27FC236}">
                  <a16:creationId xmlns:a16="http://schemas.microsoft.com/office/drawing/2014/main" id="{750ED69B-C95F-47AB-AD49-BA7471F75345}"/>
                </a:ext>
              </a:extLst>
            </p:cNvPr>
            <p:cNvSpPr/>
            <p:nvPr/>
          </p:nvSpPr>
          <p:spPr>
            <a:xfrm rot="5400000">
              <a:off x="4809332" y="1347184"/>
              <a:ext cx="855571" cy="766690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36" name="矩形: 圆顶角 4">
              <a:extLst>
                <a:ext uri="{FF2B5EF4-FFF2-40B4-BE49-F238E27FC236}">
                  <a16:creationId xmlns:a16="http://schemas.microsoft.com/office/drawing/2014/main" id="{565AA660-DC4F-404D-9E9E-1E2D4C3E0DA3}"/>
                </a:ext>
              </a:extLst>
            </p:cNvPr>
            <p:cNvSpPr txBox="1"/>
            <p:nvPr/>
          </p:nvSpPr>
          <p:spPr>
            <a:xfrm>
              <a:off x="1403667" y="4794615"/>
              <a:ext cx="7625136" cy="772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800100">
                <a:lnSpc>
                  <a:spcPct val="90000"/>
                </a:lnSpc>
                <a:spcBef>
                  <a:spcPct val="0"/>
                </a:spcBef>
                <a:spcAft>
                  <a:spcPct val="15000"/>
                </a:spcAft>
                <a:buFontTx/>
                <a:buChar char="•"/>
              </a:pPr>
              <a:r>
                <a:rPr lang="fr-FR" altLang="zh-CN" sz="1200" b="1" dirty="0" smtClean="0">
                  <a:solidFill>
                    <a:prstClr val="black">
                      <a:hueOff val="0"/>
                      <a:satOff val="0"/>
                      <a:lumOff val="0"/>
                      <a:alphaOff val="0"/>
                    </a:prstClr>
                  </a:solidFill>
                  <a:latin typeface="微软雅黑" panose="020B0503020204020204" pitchFamily="34" charset="-122"/>
                  <a:ea typeface="微软雅黑" panose="020B0503020204020204" pitchFamily="34" charset="-122"/>
                </a:rPr>
                <a:t>Effets </a:t>
              </a:r>
              <a:r>
                <a:rPr lang="fr-FR" altLang="zh-CN" sz="1200" b="1" dirty="0">
                  <a:solidFill>
                    <a:prstClr val="black">
                      <a:hueOff val="0"/>
                      <a:satOff val="0"/>
                      <a:lumOff val="0"/>
                      <a:alphaOff val="0"/>
                    </a:prstClr>
                  </a:solidFill>
                  <a:latin typeface="微软雅黑" panose="020B0503020204020204" pitchFamily="34" charset="-122"/>
                  <a:ea typeface="微软雅黑" panose="020B0503020204020204" pitchFamily="34" charset="-122"/>
                </a:rPr>
                <a:t>industriels et sociaux des résultats de la recherche</a:t>
              </a:r>
              <a:endParaRPr lang="zh-CN" altLang="en-US" sz="1200" b="1" dirty="0">
                <a:solidFill>
                  <a:prstClr val="black">
                    <a:hueOff val="0"/>
                    <a:satOff val="0"/>
                    <a:lumOff val="0"/>
                    <a:alphaOff val="0"/>
                  </a:prstClr>
                </a:solidFill>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endParaRPr lang="zh-CN" altLang="en-US" sz="1800" b="1" kern="1200" dirty="0">
                <a:solidFill>
                  <a:srgbClr val="C00000"/>
                </a:solidFill>
                <a:latin typeface="微软雅黑" panose="020B0503020204020204" pitchFamily="34" charset="-122"/>
                <a:ea typeface="微软雅黑" panose="020B0503020204020204" pitchFamily="34" charset="-122"/>
                <a:cs typeface="+mn-cs"/>
              </a:endParaRPr>
            </a:p>
          </p:txBody>
        </p:sp>
      </p:grpSp>
      <p:cxnSp>
        <p:nvCxnSpPr>
          <p:cNvPr id="37" name="直接连接符 36">
            <a:extLst>
              <a:ext uri="{FF2B5EF4-FFF2-40B4-BE49-F238E27FC236}">
                <a16:creationId xmlns:a16="http://schemas.microsoft.com/office/drawing/2014/main" id="{B537047E-DFBB-449D-A6E9-10F0B8B6C866}"/>
              </a:ext>
            </a:extLst>
          </p:cNvPr>
          <p:cNvCxnSpPr>
            <a:cxnSpLocks/>
          </p:cNvCxnSpPr>
          <p:nvPr/>
        </p:nvCxnSpPr>
        <p:spPr>
          <a:xfrm>
            <a:off x="389793" y="826066"/>
            <a:ext cx="11017224"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38" name="标题 8">
            <a:extLst>
              <a:ext uri="{FF2B5EF4-FFF2-40B4-BE49-F238E27FC236}">
                <a16:creationId xmlns:a16="http://schemas.microsoft.com/office/drawing/2014/main" id="{10C0BDCA-CAFE-4618-B157-FA4D634E9310}"/>
              </a:ext>
            </a:extLst>
          </p:cNvPr>
          <p:cNvSpPr>
            <a:spLocks noGrp="1"/>
          </p:cNvSpPr>
          <p:nvPr>
            <p:ph type="title"/>
          </p:nvPr>
        </p:nvSpPr>
        <p:spPr>
          <a:xfrm>
            <a:off x="1211615" y="116632"/>
            <a:ext cx="9480737" cy="701675"/>
          </a:xfrm>
        </p:spPr>
        <p:txBody>
          <a:bodyPr>
            <a:normAutofit/>
          </a:bodyPr>
          <a:lstStyle/>
          <a:p>
            <a:pPr algn="ctr"/>
            <a:r>
              <a:rPr lang="fr-FR" altLang="zh-CN" sz="1600" b="1" dirty="0" smtClean="0">
                <a:solidFill>
                  <a:srgbClr val="C00000"/>
                </a:solidFill>
                <a:latin typeface="微软雅黑" panose="020B0503020204020204" pitchFamily="34" charset="-122"/>
                <a:ea typeface="微软雅黑" panose="020B0503020204020204" pitchFamily="34" charset="-122"/>
                <a:sym typeface="+mn-ea"/>
              </a:rPr>
              <a:t>Indice </a:t>
            </a:r>
            <a:r>
              <a:rPr lang="fr-FR" altLang="zh-CN" sz="1600" b="1" dirty="0">
                <a:solidFill>
                  <a:srgbClr val="C00000"/>
                </a:solidFill>
                <a:latin typeface="微软雅黑" panose="020B0503020204020204" pitchFamily="34" charset="-122"/>
                <a:ea typeface="微软雅黑" panose="020B0503020204020204" pitchFamily="34" charset="-122"/>
                <a:sym typeface="+mn-ea"/>
              </a:rPr>
              <a:t>d'évaluation de l'hôpital de recherche</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18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ray\Desktop\index_banner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641" y="5969783"/>
            <a:ext cx="1226557" cy="909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Documents and Settings\Administrator\桌面\医院模版\华西医院文章照片\新建文件夹\image4.jpg"/>
          <p:cNvPicPr>
            <a:picLocks noChangeAspect="1" noChangeArrowheads="1"/>
          </p:cNvPicPr>
          <p:nvPr/>
        </p:nvPicPr>
        <p:blipFill>
          <a:blip r:embed="rId3" cstate="print">
            <a:extLst>
              <a:ext uri="{28A0092B-C50C-407E-A947-70E740481C1C}">
                <a14:useLocalDpi xmlns:a14="http://schemas.microsoft.com/office/drawing/2010/main" val="0"/>
              </a:ext>
            </a:extLst>
          </a:blip>
          <a:srcRect l="16722"/>
          <a:stretch>
            <a:fillRect/>
          </a:stretch>
        </p:blipFill>
        <p:spPr bwMode="auto">
          <a:xfrm>
            <a:off x="8508777" y="5969782"/>
            <a:ext cx="1152129" cy="909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Documents and Settings\Administrator\桌面\医院模版\华西医院文章照片\新建文件夹\1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0904" y="5921800"/>
            <a:ext cx="1168700" cy="923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Documents and Settings\Administrator\桌面\医院模版\华西医院文章照片\新建文件夹\image3.jpg"/>
          <p:cNvPicPr>
            <a:picLocks noChangeAspect="1" noChangeArrowheads="1"/>
          </p:cNvPicPr>
          <p:nvPr/>
        </p:nvPicPr>
        <p:blipFill>
          <a:blip r:embed="rId5" cstate="print">
            <a:extLst>
              <a:ext uri="{28A0092B-C50C-407E-A947-70E740481C1C}">
                <a14:useLocalDpi xmlns:a14="http://schemas.microsoft.com/office/drawing/2010/main" val="0"/>
              </a:ext>
            </a:extLst>
          </a:blip>
          <a:srcRect l="623" r="1488"/>
          <a:stretch>
            <a:fillRect/>
          </a:stretch>
        </p:blipFill>
        <p:spPr bwMode="auto">
          <a:xfrm>
            <a:off x="10829604" y="5869202"/>
            <a:ext cx="1243060" cy="988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3"/>
          <p:cNvSpPr txBox="1"/>
          <p:nvPr/>
        </p:nvSpPr>
        <p:spPr>
          <a:xfrm>
            <a:off x="1524000" y="2852936"/>
            <a:ext cx="9144000" cy="88781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lvl="0">
              <a:defRPr/>
            </a:pPr>
            <a:r>
              <a:rPr lang="fr-FR" altLang="zh-CN" sz="1800" b="1" dirty="0" smtClean="0">
                <a:solidFill>
                  <a:srgbClr val="C00000"/>
                </a:solidFill>
                <a:latin typeface="微软雅黑" panose="020B0503020204020204" pitchFamily="34" charset="-122"/>
                <a:ea typeface="微软雅黑" panose="020B0503020204020204" pitchFamily="34" charset="-122"/>
              </a:rPr>
              <a:t>Construction </a:t>
            </a:r>
            <a:r>
              <a:rPr lang="fr-FR" altLang="zh-CN" sz="1800" b="1" dirty="0">
                <a:solidFill>
                  <a:srgbClr val="C00000"/>
                </a:solidFill>
                <a:latin typeface="微软雅黑" panose="020B0503020204020204" pitchFamily="34" charset="-122"/>
                <a:ea typeface="微软雅黑" panose="020B0503020204020204" pitchFamily="34" charset="-122"/>
              </a:rPr>
              <a:t>d'hôpitaux de recherche</a:t>
            </a:r>
          </a:p>
          <a:p>
            <a:pPr lvl="0">
              <a:defRPr/>
            </a:pPr>
            <a:r>
              <a:rPr lang="fr-FR" altLang="zh-CN" sz="1800" b="1" dirty="0" smtClean="0">
                <a:solidFill>
                  <a:srgbClr val="C00000"/>
                </a:solidFill>
                <a:latin typeface="微软雅黑" panose="020B0503020204020204" pitchFamily="34" charset="-122"/>
                <a:ea typeface="微软雅黑" panose="020B0503020204020204" pitchFamily="34" charset="-122"/>
              </a:rPr>
              <a:t>(Cas de </a:t>
            </a:r>
            <a:r>
              <a:rPr lang="fr-FR" altLang="zh-CN" sz="1800" b="1" dirty="0" err="1">
                <a:solidFill>
                  <a:srgbClr val="C00000"/>
                </a:solidFill>
                <a:latin typeface="微软雅黑" panose="020B0503020204020204" pitchFamily="34" charset="-122"/>
                <a:ea typeface="微软雅黑" panose="020B0503020204020204" pitchFamily="34" charset="-122"/>
              </a:rPr>
              <a:t>Huaxi</a:t>
            </a:r>
            <a:r>
              <a:rPr lang="fr-FR" altLang="zh-CN" sz="1800" b="1" dirty="0">
                <a:solidFill>
                  <a:srgbClr val="C00000"/>
                </a:solidFill>
                <a:latin typeface="微软雅黑" panose="020B0503020204020204" pitchFamily="34" charset="-122"/>
                <a:ea typeface="微软雅黑" panose="020B0503020204020204" pitchFamily="34" charset="-122"/>
              </a:rPr>
              <a:t>)</a:t>
            </a:r>
            <a:endParaRPr kumimoji="0" lang="en-US" altLang="zh-CN" sz="1800" b="1" i="0" u="none" strike="noStrike" kern="1200" cap="none" spc="0" normalizeH="0" baseline="0" noProof="0" dirty="0">
              <a:ln>
                <a:noFill/>
              </a:ln>
              <a:solidFill>
                <a:srgbClr val="C00000"/>
              </a:solidFill>
              <a:effectLst>
                <a:outerShdw blurRad="63500" dist="38100" dir="5400000" algn="t" rotWithShape="0">
                  <a:prstClr val="black">
                    <a:alpha val="25000"/>
                  </a:prstClr>
                </a:outerShdw>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2495550" y="1776248"/>
            <a:ext cx="7184390" cy="2638097"/>
            <a:chOff x="3456" y="4153"/>
            <a:chExt cx="12020" cy="2494"/>
          </a:xfrm>
        </p:grpSpPr>
        <p:cxnSp>
          <p:nvCxnSpPr>
            <p:cNvPr id="3" name="直接连接符 2"/>
            <p:cNvCxnSpPr/>
            <p:nvPr/>
          </p:nvCxnSpPr>
          <p:spPr>
            <a:xfrm>
              <a:off x="3456" y="6647"/>
              <a:ext cx="12020"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cxnSp>
          <p:nvCxnSpPr>
            <p:cNvPr id="4" name="直接连接符 3"/>
            <p:cNvCxnSpPr/>
            <p:nvPr/>
          </p:nvCxnSpPr>
          <p:spPr>
            <a:xfrm>
              <a:off x="3456" y="4153"/>
              <a:ext cx="12020"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3184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7328" y="2149568"/>
            <a:ext cx="11881320" cy="3342322"/>
            <a:chOff x="18296" y="2239087"/>
            <a:chExt cx="12173704" cy="3342322"/>
          </a:xfrm>
        </p:grpSpPr>
        <p:sp>
          <p:nvSpPr>
            <p:cNvPr id="4" name="ïṡḻîḑè"/>
            <p:cNvSpPr/>
            <p:nvPr/>
          </p:nvSpPr>
          <p:spPr bwMode="auto">
            <a:xfrm>
              <a:off x="18296" y="2396277"/>
              <a:ext cx="12173704" cy="3113795"/>
            </a:xfrm>
            <a:custGeom>
              <a:avLst/>
              <a:gdLst>
                <a:gd name="connsiteX0" fmla="*/ 0 w 8355187"/>
                <a:gd name="connsiteY0" fmla="*/ 1500631 h 1843969"/>
                <a:gd name="connsiteX1" fmla="*/ 977900 w 8355187"/>
                <a:gd name="connsiteY1" fmla="*/ 1056131 h 1843969"/>
                <a:gd name="connsiteX2" fmla="*/ 2235200 w 8355187"/>
                <a:gd name="connsiteY2" fmla="*/ 1843531 h 1843969"/>
                <a:gd name="connsiteX3" fmla="*/ 3797300 w 8355187"/>
                <a:gd name="connsiteY3" fmla="*/ 929131 h 1843969"/>
                <a:gd name="connsiteX4" fmla="*/ 5219700 w 8355187"/>
                <a:gd name="connsiteY4" fmla="*/ 1665731 h 1843969"/>
                <a:gd name="connsiteX5" fmla="*/ 6934200 w 8355187"/>
                <a:gd name="connsiteY5" fmla="*/ 2031 h 1843969"/>
                <a:gd name="connsiteX6" fmla="*/ 8255000 w 8355187"/>
                <a:gd name="connsiteY6" fmla="*/ 1208531 h 1843969"/>
                <a:gd name="connsiteX0-1" fmla="*/ 0 w 8355187"/>
                <a:gd name="connsiteY0-2" fmla="*/ 1500631 h 1843969"/>
                <a:gd name="connsiteX1-3" fmla="*/ 977900 w 8355187"/>
                <a:gd name="connsiteY1-4" fmla="*/ 1056131 h 1843969"/>
                <a:gd name="connsiteX2-5" fmla="*/ 2235200 w 8355187"/>
                <a:gd name="connsiteY2-6" fmla="*/ 1843531 h 1843969"/>
                <a:gd name="connsiteX3-7" fmla="*/ 3797300 w 8355187"/>
                <a:gd name="connsiteY3-8" fmla="*/ 929131 h 1843969"/>
                <a:gd name="connsiteX4-9" fmla="*/ 5219700 w 8355187"/>
                <a:gd name="connsiteY4-10" fmla="*/ 1665731 h 1843969"/>
                <a:gd name="connsiteX5-11" fmla="*/ 6934200 w 8355187"/>
                <a:gd name="connsiteY5-12" fmla="*/ 2031 h 1843969"/>
                <a:gd name="connsiteX6-13" fmla="*/ 8255000 w 8355187"/>
                <a:gd name="connsiteY6-14" fmla="*/ 1208531 h 1843969"/>
                <a:gd name="connsiteX7" fmla="*/ 0 w 8355187"/>
                <a:gd name="connsiteY7" fmla="*/ 1500631 h 1843969"/>
                <a:gd name="connsiteX0-15" fmla="*/ 8255000 w 8413952"/>
                <a:gd name="connsiteY0-16" fmla="*/ 1208531 h 1843969"/>
                <a:gd name="connsiteX1-17" fmla="*/ 0 w 8413952"/>
                <a:gd name="connsiteY1-18" fmla="*/ 1500631 h 1843969"/>
                <a:gd name="connsiteX2-19" fmla="*/ 977900 w 8413952"/>
                <a:gd name="connsiteY2-20" fmla="*/ 1056131 h 1843969"/>
                <a:gd name="connsiteX3-21" fmla="*/ 2235200 w 8413952"/>
                <a:gd name="connsiteY3-22" fmla="*/ 1843531 h 1843969"/>
                <a:gd name="connsiteX4-23" fmla="*/ 3797300 w 8413952"/>
                <a:gd name="connsiteY4-24" fmla="*/ 929131 h 1843969"/>
                <a:gd name="connsiteX5-25" fmla="*/ 5219700 w 8413952"/>
                <a:gd name="connsiteY5-26" fmla="*/ 1665731 h 1843969"/>
                <a:gd name="connsiteX6-27" fmla="*/ 6934200 w 8413952"/>
                <a:gd name="connsiteY6-28" fmla="*/ 2031 h 1843969"/>
                <a:gd name="connsiteX7-29" fmla="*/ 8346440 w 8413952"/>
                <a:gd name="connsiteY7-30" fmla="*/ 1299971 h 1843969"/>
                <a:gd name="connsiteX0-31" fmla="*/ 0 w 8413952"/>
                <a:gd name="connsiteY0-32" fmla="*/ 1500631 h 1843969"/>
                <a:gd name="connsiteX1-33" fmla="*/ 977900 w 8413952"/>
                <a:gd name="connsiteY1-34" fmla="*/ 1056131 h 1843969"/>
                <a:gd name="connsiteX2-35" fmla="*/ 2235200 w 8413952"/>
                <a:gd name="connsiteY2-36" fmla="*/ 1843531 h 1843969"/>
                <a:gd name="connsiteX3-37" fmla="*/ 3797300 w 8413952"/>
                <a:gd name="connsiteY3-38" fmla="*/ 929131 h 1843969"/>
                <a:gd name="connsiteX4-39" fmla="*/ 5219700 w 8413952"/>
                <a:gd name="connsiteY4-40" fmla="*/ 1665731 h 1843969"/>
                <a:gd name="connsiteX5-41" fmla="*/ 6934200 w 8413952"/>
                <a:gd name="connsiteY5-42" fmla="*/ 2031 h 1843969"/>
                <a:gd name="connsiteX6-43" fmla="*/ 8346440 w 8413952"/>
                <a:gd name="connsiteY6-44" fmla="*/ 1299971 h 1843969"/>
                <a:gd name="connsiteX0-45" fmla="*/ 0 w 8430936"/>
                <a:gd name="connsiteY0-46" fmla="*/ 1500631 h 1843969"/>
                <a:gd name="connsiteX1-47" fmla="*/ 977900 w 8430936"/>
                <a:gd name="connsiteY1-48" fmla="*/ 1056131 h 1843969"/>
                <a:gd name="connsiteX2-49" fmla="*/ 2235200 w 8430936"/>
                <a:gd name="connsiteY2-50" fmla="*/ 1843531 h 1843969"/>
                <a:gd name="connsiteX3-51" fmla="*/ 3797300 w 8430936"/>
                <a:gd name="connsiteY3-52" fmla="*/ 929131 h 1843969"/>
                <a:gd name="connsiteX4-53" fmla="*/ 5219700 w 8430936"/>
                <a:gd name="connsiteY4-54" fmla="*/ 1665731 h 1843969"/>
                <a:gd name="connsiteX5-55" fmla="*/ 6934200 w 8430936"/>
                <a:gd name="connsiteY5-56" fmla="*/ 2031 h 1843969"/>
                <a:gd name="connsiteX6-57" fmla="*/ 8346440 w 8430936"/>
                <a:gd name="connsiteY6-58" fmla="*/ 1299971 h 1843969"/>
                <a:gd name="connsiteX7-59" fmla="*/ 8267699 w 8430936"/>
                <a:gd name="connsiteY7-60" fmla="*/ 1284731 h 1843969"/>
                <a:gd name="connsiteX0-61" fmla="*/ 0 w 8267699"/>
                <a:gd name="connsiteY0-62" fmla="*/ 1501290 h 1844628"/>
                <a:gd name="connsiteX1-63" fmla="*/ 977900 w 8267699"/>
                <a:gd name="connsiteY1-64" fmla="*/ 1056790 h 1844628"/>
                <a:gd name="connsiteX2-65" fmla="*/ 2235200 w 8267699"/>
                <a:gd name="connsiteY2-66" fmla="*/ 1844190 h 1844628"/>
                <a:gd name="connsiteX3-67" fmla="*/ 3797300 w 8267699"/>
                <a:gd name="connsiteY3-68" fmla="*/ 929790 h 1844628"/>
                <a:gd name="connsiteX4-69" fmla="*/ 5219700 w 8267699"/>
                <a:gd name="connsiteY4-70" fmla="*/ 1666390 h 1844628"/>
                <a:gd name="connsiteX5-71" fmla="*/ 6934200 w 8267699"/>
                <a:gd name="connsiteY5-72" fmla="*/ 2690 h 1844628"/>
                <a:gd name="connsiteX6-73" fmla="*/ 8267699 w 8267699"/>
                <a:gd name="connsiteY6-74" fmla="*/ 1285390 h 1844628"/>
                <a:gd name="connsiteX0-75" fmla="*/ 0 w 8267699"/>
                <a:gd name="connsiteY0-76" fmla="*/ 1501290 h 1844553"/>
                <a:gd name="connsiteX1-77" fmla="*/ 977900 w 8267699"/>
                <a:gd name="connsiteY1-78" fmla="*/ 1056790 h 1844553"/>
                <a:gd name="connsiteX2-79" fmla="*/ 2235200 w 8267699"/>
                <a:gd name="connsiteY2-80" fmla="*/ 1844190 h 1844553"/>
                <a:gd name="connsiteX3-81" fmla="*/ 3681492 w 8267699"/>
                <a:gd name="connsiteY3-82" fmla="*/ 941513 h 1844553"/>
                <a:gd name="connsiteX4-83" fmla="*/ 5219700 w 8267699"/>
                <a:gd name="connsiteY4-84" fmla="*/ 1666390 h 1844553"/>
                <a:gd name="connsiteX5-85" fmla="*/ 6934200 w 8267699"/>
                <a:gd name="connsiteY5-86" fmla="*/ 2690 h 1844553"/>
                <a:gd name="connsiteX6-87" fmla="*/ 8267699 w 8267699"/>
                <a:gd name="connsiteY6-88" fmla="*/ 1285390 h 1844553"/>
                <a:gd name="connsiteX0-89" fmla="*/ 0 w 8423631"/>
                <a:gd name="connsiteY0-90" fmla="*/ 1795939 h 1844531"/>
                <a:gd name="connsiteX1-91" fmla="*/ 1133832 w 8423631"/>
                <a:gd name="connsiteY1-92" fmla="*/ 1056790 h 1844531"/>
                <a:gd name="connsiteX2-93" fmla="*/ 2391132 w 8423631"/>
                <a:gd name="connsiteY2-94" fmla="*/ 1844190 h 1844531"/>
                <a:gd name="connsiteX3-95" fmla="*/ 3837424 w 8423631"/>
                <a:gd name="connsiteY3-96" fmla="*/ 941513 h 1844531"/>
                <a:gd name="connsiteX4-97" fmla="*/ 5375632 w 8423631"/>
                <a:gd name="connsiteY4-98" fmla="*/ 1666390 h 1844531"/>
                <a:gd name="connsiteX5-99" fmla="*/ 7090132 w 8423631"/>
                <a:gd name="connsiteY5-100" fmla="*/ 2690 h 1844531"/>
                <a:gd name="connsiteX6-101" fmla="*/ 8423631 w 8423631"/>
                <a:gd name="connsiteY6-102" fmla="*/ 1285390 h 1844531"/>
                <a:gd name="connsiteX0-103" fmla="*/ 0 w 8423631"/>
                <a:gd name="connsiteY0-104" fmla="*/ 1795939 h 1844522"/>
                <a:gd name="connsiteX1-105" fmla="*/ 1133832 w 8423631"/>
                <a:gd name="connsiteY1-106" fmla="*/ 1056790 h 1844522"/>
                <a:gd name="connsiteX2-107" fmla="*/ 2391132 w 8423631"/>
                <a:gd name="connsiteY2-108" fmla="*/ 1844190 h 1844522"/>
                <a:gd name="connsiteX3-109" fmla="*/ 3837424 w 8423631"/>
                <a:gd name="connsiteY3-110" fmla="*/ 941513 h 1844522"/>
                <a:gd name="connsiteX4-111" fmla="*/ 5375632 w 8423631"/>
                <a:gd name="connsiteY4-112" fmla="*/ 1666390 h 1844522"/>
                <a:gd name="connsiteX5-113" fmla="*/ 7090132 w 8423631"/>
                <a:gd name="connsiteY5-114" fmla="*/ 2690 h 1844522"/>
                <a:gd name="connsiteX6-115" fmla="*/ 8423631 w 8423631"/>
                <a:gd name="connsiteY6-116" fmla="*/ 1285390 h 1844522"/>
                <a:gd name="connsiteX0-117" fmla="*/ 0 w 9879802"/>
                <a:gd name="connsiteY0-118" fmla="*/ 3020639 h 3020639"/>
                <a:gd name="connsiteX1-119" fmla="*/ 2590003 w 9879802"/>
                <a:gd name="connsiteY1-120" fmla="*/ 1056790 h 3020639"/>
                <a:gd name="connsiteX2-121" fmla="*/ 3847303 w 9879802"/>
                <a:gd name="connsiteY2-122" fmla="*/ 1844190 h 3020639"/>
                <a:gd name="connsiteX3-123" fmla="*/ 5293595 w 9879802"/>
                <a:gd name="connsiteY3-124" fmla="*/ 941513 h 3020639"/>
                <a:gd name="connsiteX4-125" fmla="*/ 6831803 w 9879802"/>
                <a:gd name="connsiteY4-126" fmla="*/ 1666390 h 3020639"/>
                <a:gd name="connsiteX5-127" fmla="*/ 8546303 w 9879802"/>
                <a:gd name="connsiteY5-128" fmla="*/ 2690 h 3020639"/>
                <a:gd name="connsiteX6-129" fmla="*/ 9879802 w 9879802"/>
                <a:gd name="connsiteY6-130" fmla="*/ 1285390 h 3020639"/>
                <a:gd name="connsiteX0-131" fmla="*/ 0 w 9879802"/>
                <a:gd name="connsiteY0-132" fmla="*/ 3020639 h 3020639"/>
                <a:gd name="connsiteX1-133" fmla="*/ 2590003 w 9879802"/>
                <a:gd name="connsiteY1-134" fmla="*/ 1056790 h 3020639"/>
                <a:gd name="connsiteX2-135" fmla="*/ 3847303 w 9879802"/>
                <a:gd name="connsiteY2-136" fmla="*/ 1844190 h 3020639"/>
                <a:gd name="connsiteX3-137" fmla="*/ 5293595 w 9879802"/>
                <a:gd name="connsiteY3-138" fmla="*/ 941513 h 3020639"/>
                <a:gd name="connsiteX4-139" fmla="*/ 6831803 w 9879802"/>
                <a:gd name="connsiteY4-140" fmla="*/ 1666390 h 3020639"/>
                <a:gd name="connsiteX5-141" fmla="*/ 8546303 w 9879802"/>
                <a:gd name="connsiteY5-142" fmla="*/ 2690 h 3020639"/>
                <a:gd name="connsiteX6-143" fmla="*/ 9879802 w 9879802"/>
                <a:gd name="connsiteY6-144" fmla="*/ 1285390 h 3020639"/>
                <a:gd name="connsiteX0-145" fmla="*/ 0 w 9879802"/>
                <a:gd name="connsiteY0-146" fmla="*/ 3020639 h 3020639"/>
                <a:gd name="connsiteX1-147" fmla="*/ 2590003 w 9879802"/>
                <a:gd name="connsiteY1-148" fmla="*/ 1056790 h 3020639"/>
                <a:gd name="connsiteX2-149" fmla="*/ 3847303 w 9879802"/>
                <a:gd name="connsiteY2-150" fmla="*/ 1844190 h 3020639"/>
                <a:gd name="connsiteX3-151" fmla="*/ 5293595 w 9879802"/>
                <a:gd name="connsiteY3-152" fmla="*/ 941513 h 3020639"/>
                <a:gd name="connsiteX4-153" fmla="*/ 6831803 w 9879802"/>
                <a:gd name="connsiteY4-154" fmla="*/ 1666390 h 3020639"/>
                <a:gd name="connsiteX5-155" fmla="*/ 8546303 w 9879802"/>
                <a:gd name="connsiteY5-156" fmla="*/ 2690 h 3020639"/>
                <a:gd name="connsiteX6-157" fmla="*/ 9879802 w 9879802"/>
                <a:gd name="connsiteY6-158" fmla="*/ 1285390 h 3020639"/>
                <a:gd name="connsiteX0-159" fmla="*/ 0 w 9879802"/>
                <a:gd name="connsiteY0-160" fmla="*/ 3018043 h 3018043"/>
                <a:gd name="connsiteX1-161" fmla="*/ 2590003 w 9879802"/>
                <a:gd name="connsiteY1-162" fmla="*/ 1054194 h 3018043"/>
                <a:gd name="connsiteX2-163" fmla="*/ 3847303 w 9879802"/>
                <a:gd name="connsiteY2-164" fmla="*/ 1841594 h 3018043"/>
                <a:gd name="connsiteX3-165" fmla="*/ 5293595 w 9879802"/>
                <a:gd name="connsiteY3-166" fmla="*/ 938917 h 3018043"/>
                <a:gd name="connsiteX4-167" fmla="*/ 6831803 w 9879802"/>
                <a:gd name="connsiteY4-168" fmla="*/ 1663794 h 3018043"/>
                <a:gd name="connsiteX5-169" fmla="*/ 8546303 w 9879802"/>
                <a:gd name="connsiteY5-170" fmla="*/ 94 h 3018043"/>
                <a:gd name="connsiteX6-171" fmla="*/ 9879802 w 9879802"/>
                <a:gd name="connsiteY6-172" fmla="*/ 1282794 h 3018043"/>
                <a:gd name="connsiteX0-173" fmla="*/ 0 w 9986327"/>
                <a:gd name="connsiteY0-174" fmla="*/ 3018043 h 3018043"/>
                <a:gd name="connsiteX1-175" fmla="*/ 2590003 w 9986327"/>
                <a:gd name="connsiteY1-176" fmla="*/ 1054194 h 3018043"/>
                <a:gd name="connsiteX2-177" fmla="*/ 3847303 w 9986327"/>
                <a:gd name="connsiteY2-178" fmla="*/ 1841594 h 3018043"/>
                <a:gd name="connsiteX3-179" fmla="*/ 5293595 w 9986327"/>
                <a:gd name="connsiteY3-180" fmla="*/ 938917 h 3018043"/>
                <a:gd name="connsiteX4-181" fmla="*/ 6831803 w 9986327"/>
                <a:gd name="connsiteY4-182" fmla="*/ 1663794 h 3018043"/>
                <a:gd name="connsiteX5-183" fmla="*/ 8546303 w 9986327"/>
                <a:gd name="connsiteY5-184" fmla="*/ 94 h 3018043"/>
                <a:gd name="connsiteX6-185" fmla="*/ 9879802 w 9986327"/>
                <a:gd name="connsiteY6-186" fmla="*/ 1282794 h 3018043"/>
                <a:gd name="connsiteX7-187" fmla="*/ 9905642 w 9986327"/>
                <a:gd name="connsiteY7-188" fmla="*/ 1286413 h 3018043"/>
                <a:gd name="connsiteX0-189" fmla="*/ 0 w 10493733"/>
                <a:gd name="connsiteY0-190" fmla="*/ 3018040 h 3018040"/>
                <a:gd name="connsiteX1-191" fmla="*/ 2590003 w 10493733"/>
                <a:gd name="connsiteY1-192" fmla="*/ 1054191 h 3018040"/>
                <a:gd name="connsiteX2-193" fmla="*/ 3847303 w 10493733"/>
                <a:gd name="connsiteY2-194" fmla="*/ 1841591 h 3018040"/>
                <a:gd name="connsiteX3-195" fmla="*/ 5293595 w 10493733"/>
                <a:gd name="connsiteY3-196" fmla="*/ 938914 h 3018040"/>
                <a:gd name="connsiteX4-197" fmla="*/ 6831803 w 10493733"/>
                <a:gd name="connsiteY4-198" fmla="*/ 1663791 h 3018040"/>
                <a:gd name="connsiteX5-199" fmla="*/ 8546303 w 10493733"/>
                <a:gd name="connsiteY5-200" fmla="*/ 91 h 3018040"/>
                <a:gd name="connsiteX6-201" fmla="*/ 9879802 w 10493733"/>
                <a:gd name="connsiteY6-202" fmla="*/ 1282791 h 3018040"/>
                <a:gd name="connsiteX7-203" fmla="*/ 10493710 w 10493733"/>
                <a:gd name="connsiteY7-204" fmla="*/ 1128562 h 3018040"/>
                <a:gd name="connsiteX8" fmla="*/ 9905642 w 10493733"/>
                <a:gd name="connsiteY8" fmla="*/ 1286410 h 3018040"/>
                <a:gd name="connsiteX0-205" fmla="*/ 0 w 10493710"/>
                <a:gd name="connsiteY0-206" fmla="*/ 3018040 h 3018040"/>
                <a:gd name="connsiteX1-207" fmla="*/ 2590003 w 10493710"/>
                <a:gd name="connsiteY1-208" fmla="*/ 1054191 h 3018040"/>
                <a:gd name="connsiteX2-209" fmla="*/ 3847303 w 10493710"/>
                <a:gd name="connsiteY2-210" fmla="*/ 1841591 h 3018040"/>
                <a:gd name="connsiteX3-211" fmla="*/ 5293595 w 10493710"/>
                <a:gd name="connsiteY3-212" fmla="*/ 938914 h 3018040"/>
                <a:gd name="connsiteX4-213" fmla="*/ 6831803 w 10493710"/>
                <a:gd name="connsiteY4-214" fmla="*/ 1663791 h 3018040"/>
                <a:gd name="connsiteX5-215" fmla="*/ 8546303 w 10493710"/>
                <a:gd name="connsiteY5-216" fmla="*/ 91 h 3018040"/>
                <a:gd name="connsiteX6-217" fmla="*/ 9879802 w 10493710"/>
                <a:gd name="connsiteY6-218" fmla="*/ 1282791 h 3018040"/>
                <a:gd name="connsiteX7-219" fmla="*/ 10493710 w 10493710"/>
                <a:gd name="connsiteY7-220" fmla="*/ 1128562 h 3018040"/>
                <a:gd name="connsiteX0-221" fmla="*/ 179946 w 10673656"/>
                <a:gd name="connsiteY0-222" fmla="*/ 3018040 h 3175427"/>
                <a:gd name="connsiteX1-223" fmla="*/ 195335 w 10673656"/>
                <a:gd name="connsiteY1-224" fmla="*/ 3033261 h 3175427"/>
                <a:gd name="connsiteX2-225" fmla="*/ 2769949 w 10673656"/>
                <a:gd name="connsiteY2-226" fmla="*/ 1054191 h 3175427"/>
                <a:gd name="connsiteX3-227" fmla="*/ 4027249 w 10673656"/>
                <a:gd name="connsiteY3-228" fmla="*/ 1841591 h 3175427"/>
                <a:gd name="connsiteX4-229" fmla="*/ 5473541 w 10673656"/>
                <a:gd name="connsiteY4-230" fmla="*/ 938914 h 3175427"/>
                <a:gd name="connsiteX5-231" fmla="*/ 7011749 w 10673656"/>
                <a:gd name="connsiteY5-232" fmla="*/ 1663791 h 3175427"/>
                <a:gd name="connsiteX6-233" fmla="*/ 8726249 w 10673656"/>
                <a:gd name="connsiteY6-234" fmla="*/ 91 h 3175427"/>
                <a:gd name="connsiteX7-235" fmla="*/ 10059748 w 10673656"/>
                <a:gd name="connsiteY7-236" fmla="*/ 1282791 h 3175427"/>
                <a:gd name="connsiteX8-237" fmla="*/ 10673656 w 10673656"/>
                <a:gd name="connsiteY8-238" fmla="*/ 1128562 h 3175427"/>
                <a:gd name="connsiteX0-239" fmla="*/ 255961 w 10749671"/>
                <a:gd name="connsiteY0-240" fmla="*/ 3018040 h 3033261"/>
                <a:gd name="connsiteX1-241" fmla="*/ 271350 w 10749671"/>
                <a:gd name="connsiteY1-242" fmla="*/ 3033261 h 3033261"/>
                <a:gd name="connsiteX2-243" fmla="*/ 2845964 w 10749671"/>
                <a:gd name="connsiteY2-244" fmla="*/ 1054191 h 3033261"/>
                <a:gd name="connsiteX3-245" fmla="*/ 4103264 w 10749671"/>
                <a:gd name="connsiteY3-246" fmla="*/ 1841591 h 3033261"/>
                <a:gd name="connsiteX4-247" fmla="*/ 5549556 w 10749671"/>
                <a:gd name="connsiteY4-248" fmla="*/ 938914 h 3033261"/>
                <a:gd name="connsiteX5-249" fmla="*/ 7087764 w 10749671"/>
                <a:gd name="connsiteY5-250" fmla="*/ 1663791 h 3033261"/>
                <a:gd name="connsiteX6-251" fmla="*/ 8802264 w 10749671"/>
                <a:gd name="connsiteY6-252" fmla="*/ 91 h 3033261"/>
                <a:gd name="connsiteX7-253" fmla="*/ 10135763 w 10749671"/>
                <a:gd name="connsiteY7-254" fmla="*/ 1282791 h 3033261"/>
                <a:gd name="connsiteX8-255" fmla="*/ 10749671 w 10749671"/>
                <a:gd name="connsiteY8-256" fmla="*/ 1128562 h 3033261"/>
                <a:gd name="connsiteX0-257" fmla="*/ 337095 w 10830805"/>
                <a:gd name="connsiteY0-258" fmla="*/ 3018040 h 3075353"/>
                <a:gd name="connsiteX1-259" fmla="*/ 245562 w 10830805"/>
                <a:gd name="connsiteY1-260" fmla="*/ 3075353 h 3075353"/>
                <a:gd name="connsiteX2-261" fmla="*/ 2927098 w 10830805"/>
                <a:gd name="connsiteY2-262" fmla="*/ 1054191 h 3075353"/>
                <a:gd name="connsiteX3-263" fmla="*/ 4184398 w 10830805"/>
                <a:gd name="connsiteY3-264" fmla="*/ 1841591 h 3075353"/>
                <a:gd name="connsiteX4-265" fmla="*/ 5630690 w 10830805"/>
                <a:gd name="connsiteY4-266" fmla="*/ 938914 h 3075353"/>
                <a:gd name="connsiteX5-267" fmla="*/ 7168898 w 10830805"/>
                <a:gd name="connsiteY5-268" fmla="*/ 1663791 h 3075353"/>
                <a:gd name="connsiteX6-269" fmla="*/ 8883398 w 10830805"/>
                <a:gd name="connsiteY6-270" fmla="*/ 91 h 3075353"/>
                <a:gd name="connsiteX7-271" fmla="*/ 10216897 w 10830805"/>
                <a:gd name="connsiteY7-272" fmla="*/ 1282791 h 3075353"/>
                <a:gd name="connsiteX8-273" fmla="*/ 10830805 w 10830805"/>
                <a:gd name="connsiteY8-274" fmla="*/ 1128562 h 3075353"/>
                <a:gd name="connsiteX0-275" fmla="*/ 538813 w 10786604"/>
                <a:gd name="connsiteY0-276" fmla="*/ 2986471 h 3075353"/>
                <a:gd name="connsiteX1-277" fmla="*/ 201361 w 10786604"/>
                <a:gd name="connsiteY1-278" fmla="*/ 3075353 h 3075353"/>
                <a:gd name="connsiteX2-279" fmla="*/ 2882897 w 10786604"/>
                <a:gd name="connsiteY2-280" fmla="*/ 1054191 h 3075353"/>
                <a:gd name="connsiteX3-281" fmla="*/ 4140197 w 10786604"/>
                <a:gd name="connsiteY3-282" fmla="*/ 1841591 h 3075353"/>
                <a:gd name="connsiteX4-283" fmla="*/ 5586489 w 10786604"/>
                <a:gd name="connsiteY4-284" fmla="*/ 938914 h 3075353"/>
                <a:gd name="connsiteX5-285" fmla="*/ 7124697 w 10786604"/>
                <a:gd name="connsiteY5-286" fmla="*/ 1663791 h 3075353"/>
                <a:gd name="connsiteX6-287" fmla="*/ 8839197 w 10786604"/>
                <a:gd name="connsiteY6-288" fmla="*/ 91 h 3075353"/>
                <a:gd name="connsiteX7-289" fmla="*/ 10172696 w 10786604"/>
                <a:gd name="connsiteY7-290" fmla="*/ 1282791 h 3075353"/>
                <a:gd name="connsiteX8-291" fmla="*/ 10786604 w 10786604"/>
                <a:gd name="connsiteY8-292" fmla="*/ 1128562 h 3075353"/>
                <a:gd name="connsiteX0-293" fmla="*/ 4466 w 11096938"/>
                <a:gd name="connsiteY0-294" fmla="*/ 2355080 h 3075353"/>
                <a:gd name="connsiteX1-295" fmla="*/ 511695 w 11096938"/>
                <a:gd name="connsiteY1-296" fmla="*/ 3075353 h 3075353"/>
                <a:gd name="connsiteX2-297" fmla="*/ 3193231 w 11096938"/>
                <a:gd name="connsiteY2-298" fmla="*/ 1054191 h 3075353"/>
                <a:gd name="connsiteX3-299" fmla="*/ 4450531 w 11096938"/>
                <a:gd name="connsiteY3-300" fmla="*/ 1841591 h 3075353"/>
                <a:gd name="connsiteX4-301" fmla="*/ 5896823 w 11096938"/>
                <a:gd name="connsiteY4-302" fmla="*/ 938914 h 3075353"/>
                <a:gd name="connsiteX5-303" fmla="*/ 7435031 w 11096938"/>
                <a:gd name="connsiteY5-304" fmla="*/ 1663791 h 3075353"/>
                <a:gd name="connsiteX6-305" fmla="*/ 9149531 w 11096938"/>
                <a:gd name="connsiteY6-306" fmla="*/ 91 h 3075353"/>
                <a:gd name="connsiteX7-307" fmla="*/ 10483030 w 11096938"/>
                <a:gd name="connsiteY7-308" fmla="*/ 1282791 h 3075353"/>
                <a:gd name="connsiteX8-309" fmla="*/ 11096938 w 11096938"/>
                <a:gd name="connsiteY8-310" fmla="*/ 1128562 h 3075353"/>
                <a:gd name="connsiteX0-311" fmla="*/ 4466 w 11096938"/>
                <a:gd name="connsiteY0-312" fmla="*/ 2355080 h 3075353"/>
                <a:gd name="connsiteX1-313" fmla="*/ 511695 w 11096938"/>
                <a:gd name="connsiteY1-314" fmla="*/ 3075353 h 3075353"/>
                <a:gd name="connsiteX2-315" fmla="*/ 3193231 w 11096938"/>
                <a:gd name="connsiteY2-316" fmla="*/ 1054191 h 3075353"/>
                <a:gd name="connsiteX3-317" fmla="*/ 4450531 w 11096938"/>
                <a:gd name="connsiteY3-318" fmla="*/ 1841591 h 3075353"/>
                <a:gd name="connsiteX4-319" fmla="*/ 5896823 w 11096938"/>
                <a:gd name="connsiteY4-320" fmla="*/ 938914 h 3075353"/>
                <a:gd name="connsiteX5-321" fmla="*/ 7435031 w 11096938"/>
                <a:gd name="connsiteY5-322" fmla="*/ 1663791 h 3075353"/>
                <a:gd name="connsiteX6-323" fmla="*/ 9149531 w 11096938"/>
                <a:gd name="connsiteY6-324" fmla="*/ 91 h 3075353"/>
                <a:gd name="connsiteX7-325" fmla="*/ 10483030 w 11096938"/>
                <a:gd name="connsiteY7-326" fmla="*/ 1282791 h 3075353"/>
                <a:gd name="connsiteX8-327" fmla="*/ 11096938 w 11096938"/>
                <a:gd name="connsiteY8-328" fmla="*/ 1128562 h 3075353"/>
                <a:gd name="connsiteX0-329" fmla="*/ 10158 w 11102630"/>
                <a:gd name="connsiteY0-330" fmla="*/ 2355080 h 2780703"/>
                <a:gd name="connsiteX1-331" fmla="*/ 485310 w 11102630"/>
                <a:gd name="connsiteY1-332" fmla="*/ 2780703 h 2780703"/>
                <a:gd name="connsiteX2-333" fmla="*/ 3198923 w 11102630"/>
                <a:gd name="connsiteY2-334" fmla="*/ 1054191 h 2780703"/>
                <a:gd name="connsiteX3-335" fmla="*/ 4456223 w 11102630"/>
                <a:gd name="connsiteY3-336" fmla="*/ 1841591 h 2780703"/>
                <a:gd name="connsiteX4-337" fmla="*/ 5902515 w 11102630"/>
                <a:gd name="connsiteY4-338" fmla="*/ 938914 h 2780703"/>
                <a:gd name="connsiteX5-339" fmla="*/ 7440723 w 11102630"/>
                <a:gd name="connsiteY5-340" fmla="*/ 1663791 h 2780703"/>
                <a:gd name="connsiteX6-341" fmla="*/ 9155223 w 11102630"/>
                <a:gd name="connsiteY6-342" fmla="*/ 91 h 2780703"/>
                <a:gd name="connsiteX7-343" fmla="*/ 10488722 w 11102630"/>
                <a:gd name="connsiteY7-344" fmla="*/ 1282791 h 2780703"/>
                <a:gd name="connsiteX8-345" fmla="*/ 11102630 w 11102630"/>
                <a:gd name="connsiteY8-346" fmla="*/ 1128562 h 2780703"/>
                <a:gd name="connsiteX0-347" fmla="*/ 3066 w 11138307"/>
                <a:gd name="connsiteY0-348" fmla="*/ 2302464 h 2780703"/>
                <a:gd name="connsiteX1-349" fmla="*/ 520987 w 11138307"/>
                <a:gd name="connsiteY1-350" fmla="*/ 2780703 h 2780703"/>
                <a:gd name="connsiteX2-351" fmla="*/ 3234600 w 11138307"/>
                <a:gd name="connsiteY2-352" fmla="*/ 1054191 h 2780703"/>
                <a:gd name="connsiteX3-353" fmla="*/ 4491900 w 11138307"/>
                <a:gd name="connsiteY3-354" fmla="*/ 1841591 h 2780703"/>
                <a:gd name="connsiteX4-355" fmla="*/ 5938192 w 11138307"/>
                <a:gd name="connsiteY4-356" fmla="*/ 938914 h 2780703"/>
                <a:gd name="connsiteX5-357" fmla="*/ 7476400 w 11138307"/>
                <a:gd name="connsiteY5-358" fmla="*/ 1663791 h 2780703"/>
                <a:gd name="connsiteX6-359" fmla="*/ 9190900 w 11138307"/>
                <a:gd name="connsiteY6-360" fmla="*/ 91 h 2780703"/>
                <a:gd name="connsiteX7-361" fmla="*/ 10524399 w 11138307"/>
                <a:gd name="connsiteY7-362" fmla="*/ 1282791 h 2780703"/>
                <a:gd name="connsiteX8-363" fmla="*/ 11138307 w 11138307"/>
                <a:gd name="connsiteY8-364" fmla="*/ 1128562 h 2780703"/>
                <a:gd name="connsiteX0-365" fmla="*/ 8016 w 11111180"/>
                <a:gd name="connsiteY0-366" fmla="*/ 2302464 h 2780703"/>
                <a:gd name="connsiteX1-367" fmla="*/ 493860 w 11111180"/>
                <a:gd name="connsiteY1-368" fmla="*/ 2780703 h 2780703"/>
                <a:gd name="connsiteX2-369" fmla="*/ 3207473 w 11111180"/>
                <a:gd name="connsiteY2-370" fmla="*/ 1054191 h 2780703"/>
                <a:gd name="connsiteX3-371" fmla="*/ 4464773 w 11111180"/>
                <a:gd name="connsiteY3-372" fmla="*/ 1841591 h 2780703"/>
                <a:gd name="connsiteX4-373" fmla="*/ 5911065 w 11111180"/>
                <a:gd name="connsiteY4-374" fmla="*/ 938914 h 2780703"/>
                <a:gd name="connsiteX5-375" fmla="*/ 7449273 w 11111180"/>
                <a:gd name="connsiteY5-376" fmla="*/ 1663791 h 2780703"/>
                <a:gd name="connsiteX6-377" fmla="*/ 9163773 w 11111180"/>
                <a:gd name="connsiteY6-378" fmla="*/ 91 h 2780703"/>
                <a:gd name="connsiteX7-379" fmla="*/ 10497272 w 11111180"/>
                <a:gd name="connsiteY7-380" fmla="*/ 1282791 h 2780703"/>
                <a:gd name="connsiteX8-381" fmla="*/ 11111180 w 11111180"/>
                <a:gd name="connsiteY8-382" fmla="*/ 1128562 h 2780703"/>
                <a:gd name="connsiteX0-383" fmla="*/ 0 w 11103164"/>
                <a:gd name="connsiteY0-384" fmla="*/ 2302464 h 2780703"/>
                <a:gd name="connsiteX1-385" fmla="*/ 485844 w 11103164"/>
                <a:gd name="connsiteY1-386" fmla="*/ 2780703 h 2780703"/>
                <a:gd name="connsiteX2-387" fmla="*/ 3199457 w 11103164"/>
                <a:gd name="connsiteY2-388" fmla="*/ 1054191 h 2780703"/>
                <a:gd name="connsiteX3-389" fmla="*/ 4456757 w 11103164"/>
                <a:gd name="connsiteY3-390" fmla="*/ 1841591 h 2780703"/>
                <a:gd name="connsiteX4-391" fmla="*/ 5903049 w 11103164"/>
                <a:gd name="connsiteY4-392" fmla="*/ 938914 h 2780703"/>
                <a:gd name="connsiteX5-393" fmla="*/ 7441257 w 11103164"/>
                <a:gd name="connsiteY5-394" fmla="*/ 1663791 h 2780703"/>
                <a:gd name="connsiteX6-395" fmla="*/ 9155757 w 11103164"/>
                <a:gd name="connsiteY6-396" fmla="*/ 91 h 2780703"/>
                <a:gd name="connsiteX7-397" fmla="*/ 10489256 w 11103164"/>
                <a:gd name="connsiteY7-398" fmla="*/ 1282791 h 2780703"/>
                <a:gd name="connsiteX8-399" fmla="*/ 11103164 w 11103164"/>
                <a:gd name="connsiteY8-400" fmla="*/ 1128562 h 2780703"/>
                <a:gd name="connsiteX0-401" fmla="*/ 0 w 11103164"/>
                <a:gd name="connsiteY0-402" fmla="*/ 2302464 h 2780703"/>
                <a:gd name="connsiteX1-403" fmla="*/ 485844 w 11103164"/>
                <a:gd name="connsiteY1-404" fmla="*/ 2780703 h 2780703"/>
                <a:gd name="connsiteX2-405" fmla="*/ 3199457 w 11103164"/>
                <a:gd name="connsiteY2-406" fmla="*/ 1054191 h 2780703"/>
                <a:gd name="connsiteX3-407" fmla="*/ 4456757 w 11103164"/>
                <a:gd name="connsiteY3-408" fmla="*/ 1841591 h 2780703"/>
                <a:gd name="connsiteX4-409" fmla="*/ 5903049 w 11103164"/>
                <a:gd name="connsiteY4-410" fmla="*/ 938914 h 2780703"/>
                <a:gd name="connsiteX5-411" fmla="*/ 7441257 w 11103164"/>
                <a:gd name="connsiteY5-412" fmla="*/ 1663791 h 2780703"/>
                <a:gd name="connsiteX6-413" fmla="*/ 9155757 w 11103164"/>
                <a:gd name="connsiteY6-414" fmla="*/ 91 h 2780703"/>
                <a:gd name="connsiteX7-415" fmla="*/ 10489256 w 11103164"/>
                <a:gd name="connsiteY7-416" fmla="*/ 1282791 h 2780703"/>
                <a:gd name="connsiteX8-417" fmla="*/ 11103164 w 11103164"/>
                <a:gd name="connsiteY8-418" fmla="*/ 1128562 h 2780703"/>
                <a:gd name="connsiteX0-419" fmla="*/ 0 w 11103164"/>
                <a:gd name="connsiteY0-420" fmla="*/ 2302464 h 2780703"/>
                <a:gd name="connsiteX1-421" fmla="*/ 485844 w 11103164"/>
                <a:gd name="connsiteY1-422" fmla="*/ 2780703 h 2780703"/>
                <a:gd name="connsiteX2-423" fmla="*/ 3199457 w 11103164"/>
                <a:gd name="connsiteY2-424" fmla="*/ 1054191 h 2780703"/>
                <a:gd name="connsiteX3-425" fmla="*/ 4456757 w 11103164"/>
                <a:gd name="connsiteY3-426" fmla="*/ 1841591 h 2780703"/>
                <a:gd name="connsiteX4-427" fmla="*/ 5903049 w 11103164"/>
                <a:gd name="connsiteY4-428" fmla="*/ 938914 h 2780703"/>
                <a:gd name="connsiteX5-429" fmla="*/ 7441257 w 11103164"/>
                <a:gd name="connsiteY5-430" fmla="*/ 1663791 h 2780703"/>
                <a:gd name="connsiteX6-431" fmla="*/ 9155757 w 11103164"/>
                <a:gd name="connsiteY6-432" fmla="*/ 91 h 2780703"/>
                <a:gd name="connsiteX7-433" fmla="*/ 10489256 w 11103164"/>
                <a:gd name="connsiteY7-434" fmla="*/ 1282791 h 2780703"/>
                <a:gd name="connsiteX8-435" fmla="*/ 11103164 w 11103164"/>
                <a:gd name="connsiteY8-436" fmla="*/ 1128562 h 2780703"/>
                <a:gd name="connsiteX0-437" fmla="*/ 0 w 11103164"/>
                <a:gd name="connsiteY0-438" fmla="*/ 2302464 h 2780703"/>
                <a:gd name="connsiteX1-439" fmla="*/ 485844 w 11103164"/>
                <a:gd name="connsiteY1-440" fmla="*/ 2780703 h 2780703"/>
                <a:gd name="connsiteX2-441" fmla="*/ 3199457 w 11103164"/>
                <a:gd name="connsiteY2-442" fmla="*/ 1054191 h 2780703"/>
                <a:gd name="connsiteX3-443" fmla="*/ 4456757 w 11103164"/>
                <a:gd name="connsiteY3-444" fmla="*/ 1841591 h 2780703"/>
                <a:gd name="connsiteX4-445" fmla="*/ 5903049 w 11103164"/>
                <a:gd name="connsiteY4-446" fmla="*/ 938914 h 2780703"/>
                <a:gd name="connsiteX5-447" fmla="*/ 7441257 w 11103164"/>
                <a:gd name="connsiteY5-448" fmla="*/ 1663791 h 2780703"/>
                <a:gd name="connsiteX6-449" fmla="*/ 9155757 w 11103164"/>
                <a:gd name="connsiteY6-450" fmla="*/ 91 h 2780703"/>
                <a:gd name="connsiteX7-451" fmla="*/ 10489256 w 11103164"/>
                <a:gd name="connsiteY7-452" fmla="*/ 1282791 h 2780703"/>
                <a:gd name="connsiteX8-453" fmla="*/ 11103164 w 11103164"/>
                <a:gd name="connsiteY8-454" fmla="*/ 1128562 h 2780703"/>
                <a:gd name="connsiteX0-455" fmla="*/ 0 w 11103164"/>
                <a:gd name="connsiteY0-456" fmla="*/ 2302464 h 2780907"/>
                <a:gd name="connsiteX1-457" fmla="*/ 485844 w 11103164"/>
                <a:gd name="connsiteY1-458" fmla="*/ 2780703 h 2780907"/>
                <a:gd name="connsiteX2-459" fmla="*/ 3199457 w 11103164"/>
                <a:gd name="connsiteY2-460" fmla="*/ 1054191 h 2780907"/>
                <a:gd name="connsiteX3-461" fmla="*/ 4456757 w 11103164"/>
                <a:gd name="connsiteY3-462" fmla="*/ 1841591 h 2780907"/>
                <a:gd name="connsiteX4-463" fmla="*/ 5903049 w 11103164"/>
                <a:gd name="connsiteY4-464" fmla="*/ 938914 h 2780907"/>
                <a:gd name="connsiteX5-465" fmla="*/ 7441257 w 11103164"/>
                <a:gd name="connsiteY5-466" fmla="*/ 1663791 h 2780907"/>
                <a:gd name="connsiteX6-467" fmla="*/ 9155757 w 11103164"/>
                <a:gd name="connsiteY6-468" fmla="*/ 91 h 2780907"/>
                <a:gd name="connsiteX7-469" fmla="*/ 10489256 w 11103164"/>
                <a:gd name="connsiteY7-470" fmla="*/ 1282791 h 2780907"/>
                <a:gd name="connsiteX8-471" fmla="*/ 11103164 w 11103164"/>
                <a:gd name="connsiteY8-472" fmla="*/ 1128562 h 2780907"/>
                <a:gd name="connsiteX0-473" fmla="*/ 0 w 11103164"/>
                <a:gd name="connsiteY0-474" fmla="*/ 2302464 h 2780907"/>
                <a:gd name="connsiteX1-475" fmla="*/ 485844 w 11103164"/>
                <a:gd name="connsiteY1-476" fmla="*/ 2780703 h 2780907"/>
                <a:gd name="connsiteX2-477" fmla="*/ 3199457 w 11103164"/>
                <a:gd name="connsiteY2-478" fmla="*/ 1054191 h 2780907"/>
                <a:gd name="connsiteX3-479" fmla="*/ 4456757 w 11103164"/>
                <a:gd name="connsiteY3-480" fmla="*/ 1841591 h 2780907"/>
                <a:gd name="connsiteX4-481" fmla="*/ 5903049 w 11103164"/>
                <a:gd name="connsiteY4-482" fmla="*/ 938914 h 2780907"/>
                <a:gd name="connsiteX5-483" fmla="*/ 7441257 w 11103164"/>
                <a:gd name="connsiteY5-484" fmla="*/ 1663791 h 2780907"/>
                <a:gd name="connsiteX6-485" fmla="*/ 9155757 w 11103164"/>
                <a:gd name="connsiteY6-486" fmla="*/ 91 h 2780907"/>
                <a:gd name="connsiteX7-487" fmla="*/ 10489256 w 11103164"/>
                <a:gd name="connsiteY7-488" fmla="*/ 1282791 h 2780907"/>
                <a:gd name="connsiteX8-489" fmla="*/ 10696862 w 11103164"/>
                <a:gd name="connsiteY8-490" fmla="*/ 1360072 h 2780907"/>
                <a:gd name="connsiteX9" fmla="*/ 11103164 w 11103164"/>
                <a:gd name="connsiteY9" fmla="*/ 1128562 h 2780907"/>
                <a:gd name="connsiteX0-491" fmla="*/ 0 w 11103164"/>
                <a:gd name="connsiteY0-492" fmla="*/ 2302464 h 2780907"/>
                <a:gd name="connsiteX1-493" fmla="*/ 485844 w 11103164"/>
                <a:gd name="connsiteY1-494" fmla="*/ 2780703 h 2780907"/>
                <a:gd name="connsiteX2-495" fmla="*/ 3199457 w 11103164"/>
                <a:gd name="connsiteY2-496" fmla="*/ 1054191 h 2780907"/>
                <a:gd name="connsiteX3-497" fmla="*/ 4456757 w 11103164"/>
                <a:gd name="connsiteY3-498" fmla="*/ 1841591 h 2780907"/>
                <a:gd name="connsiteX4-499" fmla="*/ 5903049 w 11103164"/>
                <a:gd name="connsiteY4-500" fmla="*/ 938914 h 2780907"/>
                <a:gd name="connsiteX5-501" fmla="*/ 7441257 w 11103164"/>
                <a:gd name="connsiteY5-502" fmla="*/ 1663791 h 2780907"/>
                <a:gd name="connsiteX6-503" fmla="*/ 9155757 w 11103164"/>
                <a:gd name="connsiteY6-504" fmla="*/ 91 h 2780907"/>
                <a:gd name="connsiteX7-505" fmla="*/ 10489256 w 11103164"/>
                <a:gd name="connsiteY7-506" fmla="*/ 1282791 h 2780907"/>
                <a:gd name="connsiteX8-507" fmla="*/ 10696862 w 11103164"/>
                <a:gd name="connsiteY8-508" fmla="*/ 1360072 h 2780907"/>
                <a:gd name="connsiteX9-509" fmla="*/ 11103164 w 11103164"/>
                <a:gd name="connsiteY9-510" fmla="*/ 1128562 h 2780907"/>
                <a:gd name="connsiteX0-511" fmla="*/ 0 w 11103164"/>
                <a:gd name="connsiteY0-512" fmla="*/ 2306549 h 2784992"/>
                <a:gd name="connsiteX1-513" fmla="*/ 485844 w 11103164"/>
                <a:gd name="connsiteY1-514" fmla="*/ 2784788 h 2784992"/>
                <a:gd name="connsiteX2-515" fmla="*/ 3199457 w 11103164"/>
                <a:gd name="connsiteY2-516" fmla="*/ 1058276 h 2784992"/>
                <a:gd name="connsiteX3-517" fmla="*/ 4456757 w 11103164"/>
                <a:gd name="connsiteY3-518" fmla="*/ 1845676 h 2784992"/>
                <a:gd name="connsiteX4-519" fmla="*/ 5903049 w 11103164"/>
                <a:gd name="connsiteY4-520" fmla="*/ 942999 h 2784992"/>
                <a:gd name="connsiteX5-521" fmla="*/ 7441257 w 11103164"/>
                <a:gd name="connsiteY5-522" fmla="*/ 1667876 h 2784992"/>
                <a:gd name="connsiteX6-523" fmla="*/ 9155757 w 11103164"/>
                <a:gd name="connsiteY6-524" fmla="*/ 4176 h 2784992"/>
                <a:gd name="connsiteX7-525" fmla="*/ 10782399 w 11103164"/>
                <a:gd name="connsiteY7-526" fmla="*/ 1195786 h 2784992"/>
                <a:gd name="connsiteX8-527" fmla="*/ 10489256 w 11103164"/>
                <a:gd name="connsiteY8-528" fmla="*/ 1286876 h 2784992"/>
                <a:gd name="connsiteX9-529" fmla="*/ 10696862 w 11103164"/>
                <a:gd name="connsiteY9-530" fmla="*/ 1364157 h 2784992"/>
                <a:gd name="connsiteX10" fmla="*/ 11103164 w 11103164"/>
                <a:gd name="connsiteY10" fmla="*/ 1132647 h 2784992"/>
                <a:gd name="connsiteX0-531" fmla="*/ 0 w 11103164"/>
                <a:gd name="connsiteY0-532" fmla="*/ 2306549 h 2784992"/>
                <a:gd name="connsiteX1-533" fmla="*/ 485844 w 11103164"/>
                <a:gd name="connsiteY1-534" fmla="*/ 2784788 h 2784992"/>
                <a:gd name="connsiteX2-535" fmla="*/ 3199457 w 11103164"/>
                <a:gd name="connsiteY2-536" fmla="*/ 1058276 h 2784992"/>
                <a:gd name="connsiteX3-537" fmla="*/ 4456757 w 11103164"/>
                <a:gd name="connsiteY3-538" fmla="*/ 1845676 h 2784992"/>
                <a:gd name="connsiteX4-539" fmla="*/ 5903049 w 11103164"/>
                <a:gd name="connsiteY4-540" fmla="*/ 942999 h 2784992"/>
                <a:gd name="connsiteX5-541" fmla="*/ 7441257 w 11103164"/>
                <a:gd name="connsiteY5-542" fmla="*/ 1667876 h 2784992"/>
                <a:gd name="connsiteX6-543" fmla="*/ 9155757 w 11103164"/>
                <a:gd name="connsiteY6-544" fmla="*/ 4176 h 2784992"/>
                <a:gd name="connsiteX7-545" fmla="*/ 10782399 w 11103164"/>
                <a:gd name="connsiteY7-546" fmla="*/ 1195786 h 2784992"/>
                <a:gd name="connsiteX8-547" fmla="*/ 10489256 w 11103164"/>
                <a:gd name="connsiteY8-548" fmla="*/ 1286876 h 2784992"/>
                <a:gd name="connsiteX9-549" fmla="*/ 10696862 w 11103164"/>
                <a:gd name="connsiteY9-550" fmla="*/ 1364157 h 2784992"/>
                <a:gd name="connsiteX10-551" fmla="*/ 11103164 w 11103164"/>
                <a:gd name="connsiteY10-552" fmla="*/ 1132647 h 2784992"/>
                <a:gd name="connsiteX0-553" fmla="*/ 0 w 11103164"/>
                <a:gd name="connsiteY0-554" fmla="*/ 2306549 h 2784992"/>
                <a:gd name="connsiteX1-555" fmla="*/ 485844 w 11103164"/>
                <a:gd name="connsiteY1-556" fmla="*/ 2784788 h 2784992"/>
                <a:gd name="connsiteX2-557" fmla="*/ 3199457 w 11103164"/>
                <a:gd name="connsiteY2-558" fmla="*/ 1058276 h 2784992"/>
                <a:gd name="connsiteX3-559" fmla="*/ 4456757 w 11103164"/>
                <a:gd name="connsiteY3-560" fmla="*/ 1845676 h 2784992"/>
                <a:gd name="connsiteX4-561" fmla="*/ 5903049 w 11103164"/>
                <a:gd name="connsiteY4-562" fmla="*/ 942999 h 2784992"/>
                <a:gd name="connsiteX5-563" fmla="*/ 7441257 w 11103164"/>
                <a:gd name="connsiteY5-564" fmla="*/ 1667876 h 2784992"/>
                <a:gd name="connsiteX6-565" fmla="*/ 9155757 w 11103164"/>
                <a:gd name="connsiteY6-566" fmla="*/ 4176 h 2784992"/>
                <a:gd name="connsiteX7-567" fmla="*/ 10782399 w 11103164"/>
                <a:gd name="connsiteY7-568" fmla="*/ 1195786 h 2784992"/>
                <a:gd name="connsiteX8-569" fmla="*/ 10489256 w 11103164"/>
                <a:gd name="connsiteY8-570" fmla="*/ 1286876 h 2784992"/>
                <a:gd name="connsiteX9-571" fmla="*/ 10696862 w 11103164"/>
                <a:gd name="connsiteY9-572" fmla="*/ 1364157 h 2784992"/>
                <a:gd name="connsiteX10-573" fmla="*/ 11103164 w 11103164"/>
                <a:gd name="connsiteY10-574" fmla="*/ 1132647 h 2784992"/>
                <a:gd name="connsiteX0-575" fmla="*/ 0 w 11103164"/>
                <a:gd name="connsiteY0-576" fmla="*/ 2306549 h 2784992"/>
                <a:gd name="connsiteX1-577" fmla="*/ 485844 w 11103164"/>
                <a:gd name="connsiteY1-578" fmla="*/ 2784788 h 2784992"/>
                <a:gd name="connsiteX2-579" fmla="*/ 3199457 w 11103164"/>
                <a:gd name="connsiteY2-580" fmla="*/ 1058276 h 2784992"/>
                <a:gd name="connsiteX3-581" fmla="*/ 4456757 w 11103164"/>
                <a:gd name="connsiteY3-582" fmla="*/ 1845676 h 2784992"/>
                <a:gd name="connsiteX4-583" fmla="*/ 5903049 w 11103164"/>
                <a:gd name="connsiteY4-584" fmla="*/ 942999 h 2784992"/>
                <a:gd name="connsiteX5-585" fmla="*/ 7441257 w 11103164"/>
                <a:gd name="connsiteY5-586" fmla="*/ 1667876 h 2784992"/>
                <a:gd name="connsiteX6-587" fmla="*/ 9155757 w 11103164"/>
                <a:gd name="connsiteY6-588" fmla="*/ 4176 h 2784992"/>
                <a:gd name="connsiteX7-589" fmla="*/ 10782399 w 11103164"/>
                <a:gd name="connsiteY7-590" fmla="*/ 1195786 h 2784992"/>
                <a:gd name="connsiteX8-591" fmla="*/ 10489256 w 11103164"/>
                <a:gd name="connsiteY8-592" fmla="*/ 1286876 h 2784992"/>
                <a:gd name="connsiteX9-593" fmla="*/ 10696862 w 11103164"/>
                <a:gd name="connsiteY9-594" fmla="*/ 1364157 h 2784992"/>
                <a:gd name="connsiteX10-595" fmla="*/ 11103164 w 11103164"/>
                <a:gd name="connsiteY10-596" fmla="*/ 1132647 h 2784992"/>
                <a:gd name="connsiteX0-597" fmla="*/ 0 w 11103164"/>
                <a:gd name="connsiteY0-598" fmla="*/ 2306549 h 2784992"/>
                <a:gd name="connsiteX1-599" fmla="*/ 485844 w 11103164"/>
                <a:gd name="connsiteY1-600" fmla="*/ 2784788 h 2784992"/>
                <a:gd name="connsiteX2-601" fmla="*/ 3199457 w 11103164"/>
                <a:gd name="connsiteY2-602" fmla="*/ 1058276 h 2784992"/>
                <a:gd name="connsiteX3-603" fmla="*/ 4456757 w 11103164"/>
                <a:gd name="connsiteY3-604" fmla="*/ 1845676 h 2784992"/>
                <a:gd name="connsiteX4-605" fmla="*/ 5903049 w 11103164"/>
                <a:gd name="connsiteY4-606" fmla="*/ 942999 h 2784992"/>
                <a:gd name="connsiteX5-607" fmla="*/ 7441257 w 11103164"/>
                <a:gd name="connsiteY5-608" fmla="*/ 1667876 h 2784992"/>
                <a:gd name="connsiteX6-609" fmla="*/ 9155757 w 11103164"/>
                <a:gd name="connsiteY6-610" fmla="*/ 4176 h 2784992"/>
                <a:gd name="connsiteX7-611" fmla="*/ 10782399 w 11103164"/>
                <a:gd name="connsiteY7-612" fmla="*/ 1195786 h 2784992"/>
                <a:gd name="connsiteX8-613" fmla="*/ 10489256 w 11103164"/>
                <a:gd name="connsiteY8-614" fmla="*/ 1286876 h 2784992"/>
                <a:gd name="connsiteX9-615" fmla="*/ 10696862 w 11103164"/>
                <a:gd name="connsiteY9-616" fmla="*/ 1364157 h 2784992"/>
                <a:gd name="connsiteX10-617" fmla="*/ 11103164 w 11103164"/>
                <a:gd name="connsiteY10-618" fmla="*/ 1132647 h 2784992"/>
                <a:gd name="connsiteX0-619" fmla="*/ 0 w 11103164"/>
                <a:gd name="connsiteY0-620" fmla="*/ 2306549 h 2784992"/>
                <a:gd name="connsiteX1-621" fmla="*/ 485844 w 11103164"/>
                <a:gd name="connsiteY1-622" fmla="*/ 2784788 h 2784992"/>
                <a:gd name="connsiteX2-623" fmla="*/ 3199457 w 11103164"/>
                <a:gd name="connsiteY2-624" fmla="*/ 1058276 h 2784992"/>
                <a:gd name="connsiteX3-625" fmla="*/ 4456757 w 11103164"/>
                <a:gd name="connsiteY3-626" fmla="*/ 1845676 h 2784992"/>
                <a:gd name="connsiteX4-627" fmla="*/ 5903049 w 11103164"/>
                <a:gd name="connsiteY4-628" fmla="*/ 942999 h 2784992"/>
                <a:gd name="connsiteX5-629" fmla="*/ 7441257 w 11103164"/>
                <a:gd name="connsiteY5-630" fmla="*/ 1667876 h 2784992"/>
                <a:gd name="connsiteX6-631" fmla="*/ 9155757 w 11103164"/>
                <a:gd name="connsiteY6-632" fmla="*/ 4176 h 2784992"/>
                <a:gd name="connsiteX7-633" fmla="*/ 10782399 w 11103164"/>
                <a:gd name="connsiteY7-634" fmla="*/ 1195786 h 2784992"/>
                <a:gd name="connsiteX8-635" fmla="*/ 10489256 w 11103164"/>
                <a:gd name="connsiteY8-636" fmla="*/ 1286876 h 2784992"/>
                <a:gd name="connsiteX9-637" fmla="*/ 11017626 w 11103164"/>
                <a:gd name="connsiteY9-638" fmla="*/ 1364157 h 2784992"/>
                <a:gd name="connsiteX10-639" fmla="*/ 11103164 w 11103164"/>
                <a:gd name="connsiteY10-640" fmla="*/ 1132647 h 2784992"/>
                <a:gd name="connsiteX0-641" fmla="*/ 0 w 11103164"/>
                <a:gd name="connsiteY0-642" fmla="*/ 2306549 h 2784992"/>
                <a:gd name="connsiteX1-643" fmla="*/ 485844 w 11103164"/>
                <a:gd name="connsiteY1-644" fmla="*/ 2784788 h 2784992"/>
                <a:gd name="connsiteX2-645" fmla="*/ 3199457 w 11103164"/>
                <a:gd name="connsiteY2-646" fmla="*/ 1058276 h 2784992"/>
                <a:gd name="connsiteX3-647" fmla="*/ 4456757 w 11103164"/>
                <a:gd name="connsiteY3-648" fmla="*/ 1845676 h 2784992"/>
                <a:gd name="connsiteX4-649" fmla="*/ 5903049 w 11103164"/>
                <a:gd name="connsiteY4-650" fmla="*/ 942999 h 2784992"/>
                <a:gd name="connsiteX5-651" fmla="*/ 7441257 w 11103164"/>
                <a:gd name="connsiteY5-652" fmla="*/ 1667876 h 2784992"/>
                <a:gd name="connsiteX6-653" fmla="*/ 9155757 w 11103164"/>
                <a:gd name="connsiteY6-654" fmla="*/ 4176 h 2784992"/>
                <a:gd name="connsiteX7-655" fmla="*/ 10782399 w 11103164"/>
                <a:gd name="connsiteY7-656" fmla="*/ 1195786 h 2784992"/>
                <a:gd name="connsiteX8-657" fmla="*/ 10489256 w 11103164"/>
                <a:gd name="connsiteY8-658" fmla="*/ 1286876 h 2784992"/>
                <a:gd name="connsiteX9-659" fmla="*/ 10793091 w 11103164"/>
                <a:gd name="connsiteY9-660" fmla="*/ 1532529 h 2784992"/>
                <a:gd name="connsiteX10-661" fmla="*/ 11017626 w 11103164"/>
                <a:gd name="connsiteY10-662" fmla="*/ 1364157 h 2784992"/>
                <a:gd name="connsiteX11" fmla="*/ 11103164 w 11103164"/>
                <a:gd name="connsiteY11" fmla="*/ 1132647 h 2784992"/>
                <a:gd name="connsiteX0-663" fmla="*/ 0 w 11103164"/>
                <a:gd name="connsiteY0-664" fmla="*/ 2306706 h 2785149"/>
                <a:gd name="connsiteX1-665" fmla="*/ 485844 w 11103164"/>
                <a:gd name="connsiteY1-666" fmla="*/ 2784945 h 2785149"/>
                <a:gd name="connsiteX2-667" fmla="*/ 3199457 w 11103164"/>
                <a:gd name="connsiteY2-668" fmla="*/ 1058433 h 2785149"/>
                <a:gd name="connsiteX3-669" fmla="*/ 4456757 w 11103164"/>
                <a:gd name="connsiteY3-670" fmla="*/ 1845833 h 2785149"/>
                <a:gd name="connsiteX4-671" fmla="*/ 5903049 w 11103164"/>
                <a:gd name="connsiteY4-672" fmla="*/ 943156 h 2785149"/>
                <a:gd name="connsiteX5-673" fmla="*/ 7441257 w 11103164"/>
                <a:gd name="connsiteY5-674" fmla="*/ 1668033 h 2785149"/>
                <a:gd name="connsiteX6-675" fmla="*/ 9155757 w 11103164"/>
                <a:gd name="connsiteY6-676" fmla="*/ 4333 h 2785149"/>
                <a:gd name="connsiteX7-677" fmla="*/ 10782399 w 11103164"/>
                <a:gd name="connsiteY7-678" fmla="*/ 1195943 h 2785149"/>
                <a:gd name="connsiteX8-679" fmla="*/ 10793091 w 11103164"/>
                <a:gd name="connsiteY8-680" fmla="*/ 1532686 h 2785149"/>
                <a:gd name="connsiteX9-681" fmla="*/ 11017626 w 11103164"/>
                <a:gd name="connsiteY9-682" fmla="*/ 1364314 h 2785149"/>
                <a:gd name="connsiteX10-683" fmla="*/ 11103164 w 11103164"/>
                <a:gd name="connsiteY10-684" fmla="*/ 1132804 h 2785149"/>
                <a:gd name="connsiteX0-685" fmla="*/ 0 w 11103164"/>
                <a:gd name="connsiteY0-686" fmla="*/ 2306598 h 2785041"/>
                <a:gd name="connsiteX1-687" fmla="*/ 485844 w 11103164"/>
                <a:gd name="connsiteY1-688" fmla="*/ 2784837 h 2785041"/>
                <a:gd name="connsiteX2-689" fmla="*/ 3199457 w 11103164"/>
                <a:gd name="connsiteY2-690" fmla="*/ 1058325 h 2785041"/>
                <a:gd name="connsiteX3-691" fmla="*/ 4456757 w 11103164"/>
                <a:gd name="connsiteY3-692" fmla="*/ 1845725 h 2785041"/>
                <a:gd name="connsiteX4-693" fmla="*/ 5903049 w 11103164"/>
                <a:gd name="connsiteY4-694" fmla="*/ 943048 h 2785041"/>
                <a:gd name="connsiteX5-695" fmla="*/ 7441257 w 11103164"/>
                <a:gd name="connsiteY5-696" fmla="*/ 1667925 h 2785041"/>
                <a:gd name="connsiteX6-697" fmla="*/ 9155757 w 11103164"/>
                <a:gd name="connsiteY6-698" fmla="*/ 4225 h 2785041"/>
                <a:gd name="connsiteX7-699" fmla="*/ 10782399 w 11103164"/>
                <a:gd name="connsiteY7-700" fmla="*/ 1195835 h 2785041"/>
                <a:gd name="connsiteX8-701" fmla="*/ 11017626 w 11103164"/>
                <a:gd name="connsiteY8-702" fmla="*/ 1364206 h 2785041"/>
                <a:gd name="connsiteX9-703" fmla="*/ 11103164 w 11103164"/>
                <a:gd name="connsiteY9-704" fmla="*/ 1132696 h 2785041"/>
                <a:gd name="connsiteX0-705" fmla="*/ 0 w 11103164"/>
                <a:gd name="connsiteY0-706" fmla="*/ 2305978 h 2784421"/>
                <a:gd name="connsiteX1-707" fmla="*/ 485844 w 11103164"/>
                <a:gd name="connsiteY1-708" fmla="*/ 2784217 h 2784421"/>
                <a:gd name="connsiteX2-709" fmla="*/ 3199457 w 11103164"/>
                <a:gd name="connsiteY2-710" fmla="*/ 1057705 h 2784421"/>
                <a:gd name="connsiteX3-711" fmla="*/ 4456757 w 11103164"/>
                <a:gd name="connsiteY3-712" fmla="*/ 1845105 h 2784421"/>
                <a:gd name="connsiteX4-713" fmla="*/ 5903049 w 11103164"/>
                <a:gd name="connsiteY4-714" fmla="*/ 942428 h 2784421"/>
                <a:gd name="connsiteX5-715" fmla="*/ 7441257 w 11103164"/>
                <a:gd name="connsiteY5-716" fmla="*/ 1667305 h 2784421"/>
                <a:gd name="connsiteX6-717" fmla="*/ 9155757 w 11103164"/>
                <a:gd name="connsiteY6-718" fmla="*/ 3605 h 2784421"/>
                <a:gd name="connsiteX7-719" fmla="*/ 10589940 w 11103164"/>
                <a:gd name="connsiteY7-720" fmla="*/ 1226784 h 2784421"/>
                <a:gd name="connsiteX8-721" fmla="*/ 11017626 w 11103164"/>
                <a:gd name="connsiteY8-722" fmla="*/ 1363586 h 2784421"/>
                <a:gd name="connsiteX9-723" fmla="*/ 11103164 w 11103164"/>
                <a:gd name="connsiteY9-724" fmla="*/ 1132076 h 2784421"/>
                <a:gd name="connsiteX0-725" fmla="*/ 0 w 11103164"/>
                <a:gd name="connsiteY0-726" fmla="*/ 2309153 h 2787596"/>
                <a:gd name="connsiteX1-727" fmla="*/ 485844 w 11103164"/>
                <a:gd name="connsiteY1-728" fmla="*/ 2787392 h 2787596"/>
                <a:gd name="connsiteX2-729" fmla="*/ 3199457 w 11103164"/>
                <a:gd name="connsiteY2-730" fmla="*/ 1060880 h 2787596"/>
                <a:gd name="connsiteX3-731" fmla="*/ 4456757 w 11103164"/>
                <a:gd name="connsiteY3-732" fmla="*/ 1848280 h 2787596"/>
                <a:gd name="connsiteX4-733" fmla="*/ 5903049 w 11103164"/>
                <a:gd name="connsiteY4-734" fmla="*/ 945603 h 2787596"/>
                <a:gd name="connsiteX5-735" fmla="*/ 7441257 w 11103164"/>
                <a:gd name="connsiteY5-736" fmla="*/ 1670480 h 2787596"/>
                <a:gd name="connsiteX6-737" fmla="*/ 9155757 w 11103164"/>
                <a:gd name="connsiteY6-738" fmla="*/ 6780 h 2787596"/>
                <a:gd name="connsiteX7-739" fmla="*/ 10397481 w 11103164"/>
                <a:gd name="connsiteY7-740" fmla="*/ 1093157 h 2787596"/>
                <a:gd name="connsiteX8-741" fmla="*/ 11017626 w 11103164"/>
                <a:gd name="connsiteY8-742" fmla="*/ 1366761 h 2787596"/>
                <a:gd name="connsiteX9-743" fmla="*/ 11103164 w 11103164"/>
                <a:gd name="connsiteY9-744" fmla="*/ 1135251 h 2787596"/>
                <a:gd name="connsiteX0-745" fmla="*/ 0 w 11103164"/>
                <a:gd name="connsiteY0-746" fmla="*/ 2309153 h 2787596"/>
                <a:gd name="connsiteX1-747" fmla="*/ 485844 w 11103164"/>
                <a:gd name="connsiteY1-748" fmla="*/ 2787392 h 2787596"/>
                <a:gd name="connsiteX2-749" fmla="*/ 3199457 w 11103164"/>
                <a:gd name="connsiteY2-750" fmla="*/ 1060880 h 2787596"/>
                <a:gd name="connsiteX3-751" fmla="*/ 4456757 w 11103164"/>
                <a:gd name="connsiteY3-752" fmla="*/ 1848280 h 2787596"/>
                <a:gd name="connsiteX4-753" fmla="*/ 5903049 w 11103164"/>
                <a:gd name="connsiteY4-754" fmla="*/ 945603 h 2787596"/>
                <a:gd name="connsiteX5-755" fmla="*/ 7441257 w 11103164"/>
                <a:gd name="connsiteY5-756" fmla="*/ 1670480 h 2787596"/>
                <a:gd name="connsiteX6-757" fmla="*/ 9155757 w 11103164"/>
                <a:gd name="connsiteY6-758" fmla="*/ 6780 h 2787596"/>
                <a:gd name="connsiteX7-759" fmla="*/ 10397481 w 11103164"/>
                <a:gd name="connsiteY7-760" fmla="*/ 1093157 h 2787596"/>
                <a:gd name="connsiteX8-761" fmla="*/ 11017626 w 11103164"/>
                <a:gd name="connsiteY8-762" fmla="*/ 1366761 h 2787596"/>
                <a:gd name="connsiteX9-763" fmla="*/ 11103164 w 11103164"/>
                <a:gd name="connsiteY9-764" fmla="*/ 219733 h 2787596"/>
                <a:gd name="connsiteX0-765" fmla="*/ 0 w 11103164"/>
                <a:gd name="connsiteY0-766" fmla="*/ 2309153 h 2787596"/>
                <a:gd name="connsiteX1-767" fmla="*/ 485844 w 11103164"/>
                <a:gd name="connsiteY1-768" fmla="*/ 2787392 h 2787596"/>
                <a:gd name="connsiteX2-769" fmla="*/ 3199457 w 11103164"/>
                <a:gd name="connsiteY2-770" fmla="*/ 1060880 h 2787596"/>
                <a:gd name="connsiteX3-771" fmla="*/ 4456757 w 11103164"/>
                <a:gd name="connsiteY3-772" fmla="*/ 1848280 h 2787596"/>
                <a:gd name="connsiteX4-773" fmla="*/ 5903049 w 11103164"/>
                <a:gd name="connsiteY4-774" fmla="*/ 945603 h 2787596"/>
                <a:gd name="connsiteX5-775" fmla="*/ 7441257 w 11103164"/>
                <a:gd name="connsiteY5-776" fmla="*/ 1670480 h 2787596"/>
                <a:gd name="connsiteX6-777" fmla="*/ 9155757 w 11103164"/>
                <a:gd name="connsiteY6-778" fmla="*/ 6780 h 2787596"/>
                <a:gd name="connsiteX7-779" fmla="*/ 10397481 w 11103164"/>
                <a:gd name="connsiteY7-780" fmla="*/ 1093157 h 2787596"/>
                <a:gd name="connsiteX8-781" fmla="*/ 10771706 w 11103164"/>
                <a:gd name="connsiteY8-782" fmla="*/ 1219437 h 2787596"/>
                <a:gd name="connsiteX9-783" fmla="*/ 11103164 w 11103164"/>
                <a:gd name="connsiteY9-784" fmla="*/ 219733 h 2787596"/>
                <a:gd name="connsiteX0-785" fmla="*/ 0 w 11103164"/>
                <a:gd name="connsiteY0-786" fmla="*/ 2309153 h 2787596"/>
                <a:gd name="connsiteX1-787" fmla="*/ 485844 w 11103164"/>
                <a:gd name="connsiteY1-788" fmla="*/ 2787392 h 2787596"/>
                <a:gd name="connsiteX2-789" fmla="*/ 3199457 w 11103164"/>
                <a:gd name="connsiteY2-790" fmla="*/ 1060880 h 2787596"/>
                <a:gd name="connsiteX3-791" fmla="*/ 4456757 w 11103164"/>
                <a:gd name="connsiteY3-792" fmla="*/ 1848280 h 2787596"/>
                <a:gd name="connsiteX4-793" fmla="*/ 5903049 w 11103164"/>
                <a:gd name="connsiteY4-794" fmla="*/ 945603 h 2787596"/>
                <a:gd name="connsiteX5-795" fmla="*/ 7441257 w 11103164"/>
                <a:gd name="connsiteY5-796" fmla="*/ 1670480 h 2787596"/>
                <a:gd name="connsiteX6-797" fmla="*/ 9155757 w 11103164"/>
                <a:gd name="connsiteY6-798" fmla="*/ 6780 h 2787596"/>
                <a:gd name="connsiteX7-799" fmla="*/ 10397481 w 11103164"/>
                <a:gd name="connsiteY7-800" fmla="*/ 1093157 h 2787596"/>
                <a:gd name="connsiteX8-801" fmla="*/ 10771706 w 11103164"/>
                <a:gd name="connsiteY8-802" fmla="*/ 1219437 h 2787596"/>
                <a:gd name="connsiteX9-803" fmla="*/ 11103164 w 11103164"/>
                <a:gd name="connsiteY9-804" fmla="*/ 219733 h 2787596"/>
                <a:gd name="connsiteX0-805" fmla="*/ 0 w 11103164"/>
                <a:gd name="connsiteY0-806" fmla="*/ 2309153 h 2787596"/>
                <a:gd name="connsiteX1-807" fmla="*/ 485844 w 11103164"/>
                <a:gd name="connsiteY1-808" fmla="*/ 2787392 h 2787596"/>
                <a:gd name="connsiteX2-809" fmla="*/ 3199457 w 11103164"/>
                <a:gd name="connsiteY2-810" fmla="*/ 1060880 h 2787596"/>
                <a:gd name="connsiteX3-811" fmla="*/ 4456757 w 11103164"/>
                <a:gd name="connsiteY3-812" fmla="*/ 1848280 h 2787596"/>
                <a:gd name="connsiteX4-813" fmla="*/ 5903049 w 11103164"/>
                <a:gd name="connsiteY4-814" fmla="*/ 945603 h 2787596"/>
                <a:gd name="connsiteX5-815" fmla="*/ 7441257 w 11103164"/>
                <a:gd name="connsiteY5-816" fmla="*/ 1670480 h 2787596"/>
                <a:gd name="connsiteX6-817" fmla="*/ 9155757 w 11103164"/>
                <a:gd name="connsiteY6-818" fmla="*/ 6780 h 2787596"/>
                <a:gd name="connsiteX7-819" fmla="*/ 10397481 w 11103164"/>
                <a:gd name="connsiteY7-820" fmla="*/ 1093157 h 2787596"/>
                <a:gd name="connsiteX8-821" fmla="*/ 10547171 w 11103164"/>
                <a:gd name="connsiteY8-822" fmla="*/ 1135251 h 2787596"/>
                <a:gd name="connsiteX9-823" fmla="*/ 11103164 w 11103164"/>
                <a:gd name="connsiteY9-824" fmla="*/ 219733 h 2787596"/>
                <a:gd name="connsiteX0-825" fmla="*/ 0 w 11103164"/>
                <a:gd name="connsiteY0-826" fmla="*/ 2309153 h 2787596"/>
                <a:gd name="connsiteX1-827" fmla="*/ 485844 w 11103164"/>
                <a:gd name="connsiteY1-828" fmla="*/ 2787392 h 2787596"/>
                <a:gd name="connsiteX2-829" fmla="*/ 3199457 w 11103164"/>
                <a:gd name="connsiteY2-830" fmla="*/ 1060880 h 2787596"/>
                <a:gd name="connsiteX3-831" fmla="*/ 4456757 w 11103164"/>
                <a:gd name="connsiteY3-832" fmla="*/ 1848280 h 2787596"/>
                <a:gd name="connsiteX4-833" fmla="*/ 5903049 w 11103164"/>
                <a:gd name="connsiteY4-834" fmla="*/ 945603 h 2787596"/>
                <a:gd name="connsiteX5-835" fmla="*/ 7441257 w 11103164"/>
                <a:gd name="connsiteY5-836" fmla="*/ 1670480 h 2787596"/>
                <a:gd name="connsiteX6-837" fmla="*/ 9155757 w 11103164"/>
                <a:gd name="connsiteY6-838" fmla="*/ 6780 h 2787596"/>
                <a:gd name="connsiteX7-839" fmla="*/ 10397481 w 11103164"/>
                <a:gd name="connsiteY7-840" fmla="*/ 1093157 h 2787596"/>
                <a:gd name="connsiteX8-841" fmla="*/ 10547171 w 11103164"/>
                <a:gd name="connsiteY8-842" fmla="*/ 1135251 h 2787596"/>
                <a:gd name="connsiteX9-843" fmla="*/ 11103164 w 11103164"/>
                <a:gd name="connsiteY9-844" fmla="*/ 219733 h 2787596"/>
                <a:gd name="connsiteX0-845" fmla="*/ 0 w 11103164"/>
                <a:gd name="connsiteY0-846" fmla="*/ 2309153 h 2787596"/>
                <a:gd name="connsiteX1-847" fmla="*/ 485844 w 11103164"/>
                <a:gd name="connsiteY1-848" fmla="*/ 2787392 h 2787596"/>
                <a:gd name="connsiteX2-849" fmla="*/ 3199457 w 11103164"/>
                <a:gd name="connsiteY2-850" fmla="*/ 1060880 h 2787596"/>
                <a:gd name="connsiteX3-851" fmla="*/ 4456757 w 11103164"/>
                <a:gd name="connsiteY3-852" fmla="*/ 1848280 h 2787596"/>
                <a:gd name="connsiteX4-853" fmla="*/ 5903049 w 11103164"/>
                <a:gd name="connsiteY4-854" fmla="*/ 945603 h 2787596"/>
                <a:gd name="connsiteX5-855" fmla="*/ 7441257 w 11103164"/>
                <a:gd name="connsiteY5-856" fmla="*/ 1670480 h 2787596"/>
                <a:gd name="connsiteX6-857" fmla="*/ 9155757 w 11103164"/>
                <a:gd name="connsiteY6-858" fmla="*/ 6780 h 2787596"/>
                <a:gd name="connsiteX7-859" fmla="*/ 10397481 w 11103164"/>
                <a:gd name="connsiteY7-860" fmla="*/ 1093157 h 2787596"/>
                <a:gd name="connsiteX8-861" fmla="*/ 10547171 w 11103164"/>
                <a:gd name="connsiteY8-862" fmla="*/ 1135251 h 2787596"/>
                <a:gd name="connsiteX9-863" fmla="*/ 11103164 w 11103164"/>
                <a:gd name="connsiteY9-864" fmla="*/ 219733 h 2787596"/>
                <a:gd name="connsiteX0-865" fmla="*/ 0 w 11103164"/>
                <a:gd name="connsiteY0-866" fmla="*/ 2309153 h 2787596"/>
                <a:gd name="connsiteX1-867" fmla="*/ 485844 w 11103164"/>
                <a:gd name="connsiteY1-868" fmla="*/ 2787392 h 2787596"/>
                <a:gd name="connsiteX2-869" fmla="*/ 3199457 w 11103164"/>
                <a:gd name="connsiteY2-870" fmla="*/ 1060880 h 2787596"/>
                <a:gd name="connsiteX3-871" fmla="*/ 4456757 w 11103164"/>
                <a:gd name="connsiteY3-872" fmla="*/ 1848280 h 2787596"/>
                <a:gd name="connsiteX4-873" fmla="*/ 5903049 w 11103164"/>
                <a:gd name="connsiteY4-874" fmla="*/ 945603 h 2787596"/>
                <a:gd name="connsiteX5-875" fmla="*/ 7441257 w 11103164"/>
                <a:gd name="connsiteY5-876" fmla="*/ 1670480 h 2787596"/>
                <a:gd name="connsiteX6-877" fmla="*/ 9155757 w 11103164"/>
                <a:gd name="connsiteY6-878" fmla="*/ 6780 h 2787596"/>
                <a:gd name="connsiteX7-879" fmla="*/ 10397481 w 11103164"/>
                <a:gd name="connsiteY7-880" fmla="*/ 1093157 h 2787596"/>
                <a:gd name="connsiteX8-881" fmla="*/ 10547171 w 11103164"/>
                <a:gd name="connsiteY8-882" fmla="*/ 1135251 h 2787596"/>
                <a:gd name="connsiteX9-883" fmla="*/ 11103164 w 11103164"/>
                <a:gd name="connsiteY9-884" fmla="*/ 219733 h 2787596"/>
                <a:gd name="connsiteX0-885" fmla="*/ 0 w 11103164"/>
                <a:gd name="connsiteY0-886" fmla="*/ 2309153 h 2787596"/>
                <a:gd name="connsiteX1-887" fmla="*/ 485844 w 11103164"/>
                <a:gd name="connsiteY1-888" fmla="*/ 2787392 h 2787596"/>
                <a:gd name="connsiteX2-889" fmla="*/ 3199457 w 11103164"/>
                <a:gd name="connsiteY2-890" fmla="*/ 1060880 h 2787596"/>
                <a:gd name="connsiteX3-891" fmla="*/ 4456757 w 11103164"/>
                <a:gd name="connsiteY3-892" fmla="*/ 1848280 h 2787596"/>
                <a:gd name="connsiteX4-893" fmla="*/ 5903049 w 11103164"/>
                <a:gd name="connsiteY4-894" fmla="*/ 945603 h 2787596"/>
                <a:gd name="connsiteX5-895" fmla="*/ 7441257 w 11103164"/>
                <a:gd name="connsiteY5-896" fmla="*/ 1670480 h 2787596"/>
                <a:gd name="connsiteX6-897" fmla="*/ 9155757 w 11103164"/>
                <a:gd name="connsiteY6-898" fmla="*/ 6780 h 2787596"/>
                <a:gd name="connsiteX7-899" fmla="*/ 10397481 w 11103164"/>
                <a:gd name="connsiteY7-900" fmla="*/ 1093157 h 2787596"/>
                <a:gd name="connsiteX8-901" fmla="*/ 10493711 w 11103164"/>
                <a:gd name="connsiteY8-902" fmla="*/ 945834 h 2787596"/>
                <a:gd name="connsiteX9-903" fmla="*/ 11103164 w 11103164"/>
                <a:gd name="connsiteY9-904" fmla="*/ 219733 h 2787596"/>
                <a:gd name="connsiteX0-905" fmla="*/ 0 w 11103164"/>
                <a:gd name="connsiteY0-906" fmla="*/ 2309454 h 2787897"/>
                <a:gd name="connsiteX1-907" fmla="*/ 485844 w 11103164"/>
                <a:gd name="connsiteY1-908" fmla="*/ 2787693 h 2787897"/>
                <a:gd name="connsiteX2-909" fmla="*/ 3199457 w 11103164"/>
                <a:gd name="connsiteY2-910" fmla="*/ 1061181 h 2787897"/>
                <a:gd name="connsiteX3-911" fmla="*/ 4456757 w 11103164"/>
                <a:gd name="connsiteY3-912" fmla="*/ 1848581 h 2787897"/>
                <a:gd name="connsiteX4-913" fmla="*/ 5903049 w 11103164"/>
                <a:gd name="connsiteY4-914" fmla="*/ 945904 h 2787897"/>
                <a:gd name="connsiteX5-915" fmla="*/ 7441257 w 11103164"/>
                <a:gd name="connsiteY5-916" fmla="*/ 1670781 h 2787897"/>
                <a:gd name="connsiteX6-917" fmla="*/ 9155757 w 11103164"/>
                <a:gd name="connsiteY6-918" fmla="*/ 7081 h 2787897"/>
                <a:gd name="connsiteX7-919" fmla="*/ 10622017 w 11103164"/>
                <a:gd name="connsiteY7-920" fmla="*/ 1082935 h 2787897"/>
                <a:gd name="connsiteX8-921" fmla="*/ 10493711 w 11103164"/>
                <a:gd name="connsiteY8-922" fmla="*/ 946135 h 2787897"/>
                <a:gd name="connsiteX9-923" fmla="*/ 11103164 w 11103164"/>
                <a:gd name="connsiteY9-924" fmla="*/ 220034 h 2787897"/>
                <a:gd name="connsiteX0-925" fmla="*/ 0 w 11103164"/>
                <a:gd name="connsiteY0-926" fmla="*/ 2309454 h 2787897"/>
                <a:gd name="connsiteX1-927" fmla="*/ 485844 w 11103164"/>
                <a:gd name="connsiteY1-928" fmla="*/ 2787693 h 2787897"/>
                <a:gd name="connsiteX2-929" fmla="*/ 3199457 w 11103164"/>
                <a:gd name="connsiteY2-930" fmla="*/ 1061181 h 2787897"/>
                <a:gd name="connsiteX3-931" fmla="*/ 4456757 w 11103164"/>
                <a:gd name="connsiteY3-932" fmla="*/ 1848581 h 2787897"/>
                <a:gd name="connsiteX4-933" fmla="*/ 5903049 w 11103164"/>
                <a:gd name="connsiteY4-934" fmla="*/ 945904 h 2787897"/>
                <a:gd name="connsiteX5-935" fmla="*/ 7441257 w 11103164"/>
                <a:gd name="connsiteY5-936" fmla="*/ 1670781 h 2787897"/>
                <a:gd name="connsiteX6-937" fmla="*/ 9155757 w 11103164"/>
                <a:gd name="connsiteY6-938" fmla="*/ 7081 h 2787897"/>
                <a:gd name="connsiteX7-939" fmla="*/ 10622017 w 11103164"/>
                <a:gd name="connsiteY7-940" fmla="*/ 1082935 h 2787897"/>
                <a:gd name="connsiteX8-941" fmla="*/ 10279867 w 11103164"/>
                <a:gd name="connsiteY8-942" fmla="*/ 861949 h 2787897"/>
                <a:gd name="connsiteX9-943" fmla="*/ 11103164 w 11103164"/>
                <a:gd name="connsiteY9-944" fmla="*/ 220034 h 2787897"/>
                <a:gd name="connsiteX0-945" fmla="*/ 0 w 11103164"/>
                <a:gd name="connsiteY0-946" fmla="*/ 2317680 h 2796123"/>
                <a:gd name="connsiteX1-947" fmla="*/ 485844 w 11103164"/>
                <a:gd name="connsiteY1-948" fmla="*/ 2795919 h 2796123"/>
                <a:gd name="connsiteX2-949" fmla="*/ 3199457 w 11103164"/>
                <a:gd name="connsiteY2-950" fmla="*/ 1069407 h 2796123"/>
                <a:gd name="connsiteX3-951" fmla="*/ 4456757 w 11103164"/>
                <a:gd name="connsiteY3-952" fmla="*/ 1856807 h 2796123"/>
                <a:gd name="connsiteX4-953" fmla="*/ 5903049 w 11103164"/>
                <a:gd name="connsiteY4-954" fmla="*/ 954130 h 2796123"/>
                <a:gd name="connsiteX5-955" fmla="*/ 7441257 w 11103164"/>
                <a:gd name="connsiteY5-956" fmla="*/ 1679007 h 2796123"/>
                <a:gd name="connsiteX6-957" fmla="*/ 9155757 w 11103164"/>
                <a:gd name="connsiteY6-958" fmla="*/ 15307 h 2796123"/>
                <a:gd name="connsiteX7-959" fmla="*/ 10547171 w 11103164"/>
                <a:gd name="connsiteY7-960" fmla="*/ 880697 h 2796123"/>
                <a:gd name="connsiteX8-961" fmla="*/ 10279867 w 11103164"/>
                <a:gd name="connsiteY8-962" fmla="*/ 870175 h 2796123"/>
                <a:gd name="connsiteX9-963" fmla="*/ 11103164 w 11103164"/>
                <a:gd name="connsiteY9-964" fmla="*/ 228260 h 2796123"/>
                <a:gd name="connsiteX0-965" fmla="*/ 0 w 11103164"/>
                <a:gd name="connsiteY0-966" fmla="*/ 2316649 h 2795092"/>
                <a:gd name="connsiteX1-967" fmla="*/ 485844 w 11103164"/>
                <a:gd name="connsiteY1-968" fmla="*/ 2794888 h 2795092"/>
                <a:gd name="connsiteX2-969" fmla="*/ 3199457 w 11103164"/>
                <a:gd name="connsiteY2-970" fmla="*/ 1068376 h 2795092"/>
                <a:gd name="connsiteX3-971" fmla="*/ 4456757 w 11103164"/>
                <a:gd name="connsiteY3-972" fmla="*/ 1855776 h 2795092"/>
                <a:gd name="connsiteX4-973" fmla="*/ 5903049 w 11103164"/>
                <a:gd name="connsiteY4-974" fmla="*/ 953099 h 2795092"/>
                <a:gd name="connsiteX5-975" fmla="*/ 7441257 w 11103164"/>
                <a:gd name="connsiteY5-976" fmla="*/ 1677976 h 2795092"/>
                <a:gd name="connsiteX6-977" fmla="*/ 9155757 w 11103164"/>
                <a:gd name="connsiteY6-978" fmla="*/ 14276 h 2795092"/>
                <a:gd name="connsiteX7-979" fmla="*/ 10547171 w 11103164"/>
                <a:gd name="connsiteY7-980" fmla="*/ 879666 h 2795092"/>
                <a:gd name="connsiteX8-981" fmla="*/ 10397481 w 11103164"/>
                <a:gd name="connsiteY8-982" fmla="*/ 1195363 h 2795092"/>
                <a:gd name="connsiteX9-983" fmla="*/ 10279867 w 11103164"/>
                <a:gd name="connsiteY9-984" fmla="*/ 869144 h 2795092"/>
                <a:gd name="connsiteX10-985" fmla="*/ 11103164 w 11103164"/>
                <a:gd name="connsiteY10-986" fmla="*/ 227229 h 2795092"/>
                <a:gd name="connsiteX0-987" fmla="*/ 0 w 11103164"/>
                <a:gd name="connsiteY0-988" fmla="*/ 2316649 h 2795092"/>
                <a:gd name="connsiteX1-989" fmla="*/ 485844 w 11103164"/>
                <a:gd name="connsiteY1-990" fmla="*/ 2794888 h 2795092"/>
                <a:gd name="connsiteX2-991" fmla="*/ 3199457 w 11103164"/>
                <a:gd name="connsiteY2-992" fmla="*/ 1068376 h 2795092"/>
                <a:gd name="connsiteX3-993" fmla="*/ 4456757 w 11103164"/>
                <a:gd name="connsiteY3-994" fmla="*/ 1855776 h 2795092"/>
                <a:gd name="connsiteX4-995" fmla="*/ 5903049 w 11103164"/>
                <a:gd name="connsiteY4-996" fmla="*/ 953099 h 2795092"/>
                <a:gd name="connsiteX5-997" fmla="*/ 7441257 w 11103164"/>
                <a:gd name="connsiteY5-998" fmla="*/ 1677976 h 2795092"/>
                <a:gd name="connsiteX6-999" fmla="*/ 9155757 w 11103164"/>
                <a:gd name="connsiteY6-1000" fmla="*/ 14276 h 2795092"/>
                <a:gd name="connsiteX7-1001" fmla="*/ 10547171 w 11103164"/>
                <a:gd name="connsiteY7-1002" fmla="*/ 879666 h 2795092"/>
                <a:gd name="connsiteX8-1003" fmla="*/ 10397481 w 11103164"/>
                <a:gd name="connsiteY8-1004" fmla="*/ 1090132 h 2795092"/>
                <a:gd name="connsiteX9-1005" fmla="*/ 10279867 w 11103164"/>
                <a:gd name="connsiteY9-1006" fmla="*/ 869144 h 2795092"/>
                <a:gd name="connsiteX10-1007" fmla="*/ 11103164 w 11103164"/>
                <a:gd name="connsiteY10-1008" fmla="*/ 227229 h 27950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237" y="connsiteY8-238"/>
                </a:cxn>
                <a:cxn ang="0">
                  <a:pos x="connsiteX9-509" y="connsiteY9-510"/>
                </a:cxn>
                <a:cxn ang="0">
                  <a:pos x="connsiteX10-551" y="connsiteY10-552"/>
                </a:cxn>
              </a:cxnLst>
              <a:rect l="l" t="t" r="r" b="b"/>
              <a:pathLst>
                <a:path w="11103164" h="2795092">
                  <a:moveTo>
                    <a:pt x="0" y="2316649"/>
                  </a:moveTo>
                  <a:cubicBezTo>
                    <a:pt x="2565" y="2319186"/>
                    <a:pt x="96945" y="2806500"/>
                    <a:pt x="485844" y="2794888"/>
                  </a:cubicBezTo>
                  <a:cubicBezTo>
                    <a:pt x="1120663" y="2688567"/>
                    <a:pt x="2537638" y="1224895"/>
                    <a:pt x="3199457" y="1068376"/>
                  </a:cubicBezTo>
                  <a:cubicBezTo>
                    <a:pt x="3861276" y="911857"/>
                    <a:pt x="4006158" y="1874989"/>
                    <a:pt x="4456757" y="1855776"/>
                  </a:cubicBezTo>
                  <a:cubicBezTo>
                    <a:pt x="4907356" y="1836563"/>
                    <a:pt x="5405632" y="982732"/>
                    <a:pt x="5903049" y="953099"/>
                  </a:cubicBezTo>
                  <a:cubicBezTo>
                    <a:pt x="6400466" y="923466"/>
                    <a:pt x="6899139" y="1834446"/>
                    <a:pt x="7441257" y="1677976"/>
                  </a:cubicBezTo>
                  <a:cubicBezTo>
                    <a:pt x="7983375" y="1521506"/>
                    <a:pt x="8638105" y="147328"/>
                    <a:pt x="9155757" y="14276"/>
                  </a:cubicBezTo>
                  <a:cubicBezTo>
                    <a:pt x="9673409" y="-118776"/>
                    <a:pt x="10356255" y="717895"/>
                    <a:pt x="10547171" y="879666"/>
                  </a:cubicBezTo>
                  <a:cubicBezTo>
                    <a:pt x="10738087" y="1041437"/>
                    <a:pt x="10442032" y="1091886"/>
                    <a:pt x="10397481" y="1090132"/>
                  </a:cubicBezTo>
                  <a:cubicBezTo>
                    <a:pt x="10352930" y="1088378"/>
                    <a:pt x="10146215" y="995422"/>
                    <a:pt x="10279867" y="869144"/>
                  </a:cubicBezTo>
                  <a:cubicBezTo>
                    <a:pt x="10692259" y="706638"/>
                    <a:pt x="11035447" y="265814"/>
                    <a:pt x="11103164" y="227229"/>
                  </a:cubicBezTo>
                </a:path>
              </a:pathLst>
            </a:custGeom>
            <a:noFill/>
            <a:ln w="9525">
              <a:solidFill>
                <a:srgbClr val="000000">
                  <a:alpha val="36000"/>
                </a:srgbClr>
              </a:solidFill>
              <a:prstDash val="dash"/>
              <a:round/>
            </a:ln>
          </p:spPr>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nvGrpSpPr>
            <p:cNvPr id="5" name="íṡḷïḍe"/>
            <p:cNvGrpSpPr/>
            <p:nvPr/>
          </p:nvGrpSpPr>
          <p:grpSpPr>
            <a:xfrm rot="321095">
              <a:off x="470997" y="4107703"/>
              <a:ext cx="1990744" cy="1473706"/>
              <a:chOff x="1927225" y="2133600"/>
              <a:chExt cx="4327526" cy="3203575"/>
            </a:xfrm>
          </p:grpSpPr>
          <p:sp>
            <p:nvSpPr>
              <p:cNvPr id="59" name="ïŝľíḑè"/>
              <p:cNvSpPr/>
              <p:nvPr/>
            </p:nvSpPr>
            <p:spPr bwMode="auto">
              <a:xfrm>
                <a:off x="2374900" y="3509962"/>
                <a:ext cx="3079750" cy="1827213"/>
              </a:xfrm>
              <a:custGeom>
                <a:avLst/>
                <a:gdLst>
                  <a:gd name="T0" fmla="*/ 1940 w 1940"/>
                  <a:gd name="T1" fmla="*/ 0 h 1151"/>
                  <a:gd name="T2" fmla="*/ 0 w 1940"/>
                  <a:gd name="T3" fmla="*/ 432 h 1151"/>
                  <a:gd name="T4" fmla="*/ 480 w 1940"/>
                  <a:gd name="T5" fmla="*/ 708 h 1151"/>
                  <a:gd name="T6" fmla="*/ 597 w 1940"/>
                  <a:gd name="T7" fmla="*/ 1151 h 1151"/>
                  <a:gd name="T8" fmla="*/ 859 w 1940"/>
                  <a:gd name="T9" fmla="*/ 927 h 1151"/>
                  <a:gd name="T10" fmla="*/ 1193 w 1940"/>
                  <a:gd name="T11" fmla="*/ 1121 h 1151"/>
                  <a:gd name="T12" fmla="*/ 1940 w 1940"/>
                  <a:gd name="T13" fmla="*/ 0 h 1151"/>
                  <a:gd name="T14" fmla="*/ 1940 w 1940"/>
                  <a:gd name="T15" fmla="*/ 0 h 1151"/>
                  <a:gd name="T16" fmla="*/ 1940 w 1940"/>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151">
                    <a:moveTo>
                      <a:pt x="1940" y="0"/>
                    </a:moveTo>
                    <a:lnTo>
                      <a:pt x="0" y="432"/>
                    </a:lnTo>
                    <a:lnTo>
                      <a:pt x="480" y="708"/>
                    </a:lnTo>
                    <a:lnTo>
                      <a:pt x="597" y="1151"/>
                    </a:lnTo>
                    <a:lnTo>
                      <a:pt x="859" y="927"/>
                    </a:lnTo>
                    <a:lnTo>
                      <a:pt x="1193" y="1121"/>
                    </a:lnTo>
                    <a:lnTo>
                      <a:pt x="1940" y="0"/>
                    </a:lnTo>
                    <a:close/>
                    <a:moveTo>
                      <a:pt x="1940" y="0"/>
                    </a:moveTo>
                    <a:lnTo>
                      <a:pt x="1940" y="0"/>
                    </a:lnTo>
                    <a:close/>
                  </a:path>
                </a:pathLst>
              </a:custGeom>
              <a:solidFill>
                <a:schemeClr val="bg1">
                  <a:lumMod val="75000"/>
                </a:schemeClr>
              </a:solidFill>
              <a:ln>
                <a:noFill/>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60" name="îšḷíḑê"/>
              <p:cNvSpPr/>
              <p:nvPr/>
            </p:nvSpPr>
            <p:spPr bwMode="auto">
              <a:xfrm>
                <a:off x="2374900" y="3509962"/>
                <a:ext cx="3079750" cy="1827213"/>
              </a:xfrm>
              <a:custGeom>
                <a:avLst/>
                <a:gdLst>
                  <a:gd name="T0" fmla="*/ 1940 w 1940"/>
                  <a:gd name="T1" fmla="*/ 0 h 1151"/>
                  <a:gd name="T2" fmla="*/ 0 w 1940"/>
                  <a:gd name="T3" fmla="*/ 432 h 1151"/>
                  <a:gd name="T4" fmla="*/ 480 w 1940"/>
                  <a:gd name="T5" fmla="*/ 708 h 1151"/>
                  <a:gd name="T6" fmla="*/ 597 w 1940"/>
                  <a:gd name="T7" fmla="*/ 1151 h 1151"/>
                  <a:gd name="T8" fmla="*/ 859 w 1940"/>
                  <a:gd name="T9" fmla="*/ 927 h 1151"/>
                  <a:gd name="T10" fmla="*/ 1193 w 1940"/>
                  <a:gd name="T11" fmla="*/ 1121 h 1151"/>
                  <a:gd name="T12" fmla="*/ 1940 w 1940"/>
                  <a:gd name="T13" fmla="*/ 0 h 1151"/>
                  <a:gd name="T14" fmla="*/ 1940 w 1940"/>
                  <a:gd name="T15" fmla="*/ 0 h 1151"/>
                  <a:gd name="T16" fmla="*/ 1940 w 1940"/>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151">
                    <a:moveTo>
                      <a:pt x="1940" y="0"/>
                    </a:moveTo>
                    <a:lnTo>
                      <a:pt x="0" y="432"/>
                    </a:lnTo>
                    <a:lnTo>
                      <a:pt x="480" y="708"/>
                    </a:lnTo>
                    <a:lnTo>
                      <a:pt x="597" y="1151"/>
                    </a:lnTo>
                    <a:lnTo>
                      <a:pt x="859" y="927"/>
                    </a:lnTo>
                    <a:lnTo>
                      <a:pt x="1193" y="1121"/>
                    </a:lnTo>
                    <a:lnTo>
                      <a:pt x="1940" y="0"/>
                    </a:lnTo>
                    <a:moveTo>
                      <a:pt x="1940" y="0"/>
                    </a:moveTo>
                    <a:lnTo>
                      <a:pt x="19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61" name="ïS1ïḓê"/>
              <p:cNvSpPr/>
              <p:nvPr/>
            </p:nvSpPr>
            <p:spPr bwMode="auto">
              <a:xfrm>
                <a:off x="3257550" y="2133600"/>
                <a:ext cx="2997200" cy="2568575"/>
              </a:xfrm>
              <a:custGeom>
                <a:avLst/>
                <a:gdLst>
                  <a:gd name="T0" fmla="*/ 0 w 1888"/>
                  <a:gd name="T1" fmla="*/ 1618 h 1618"/>
                  <a:gd name="T2" fmla="*/ 1888 w 1888"/>
                  <a:gd name="T3" fmla="*/ 0 h 1618"/>
                  <a:gd name="T4" fmla="*/ 165 w 1888"/>
                  <a:gd name="T5" fmla="*/ 1184 h 1618"/>
                  <a:gd name="T6" fmla="*/ 0 w 1888"/>
                  <a:gd name="T7" fmla="*/ 1618 h 1618"/>
                </a:gdLst>
                <a:ahLst/>
                <a:cxnLst>
                  <a:cxn ang="0">
                    <a:pos x="T0" y="T1"/>
                  </a:cxn>
                  <a:cxn ang="0">
                    <a:pos x="T2" y="T3"/>
                  </a:cxn>
                  <a:cxn ang="0">
                    <a:pos x="T4" y="T5"/>
                  </a:cxn>
                  <a:cxn ang="0">
                    <a:pos x="T6" y="T7"/>
                  </a:cxn>
                </a:cxnLst>
                <a:rect l="0" t="0" r="r" b="b"/>
                <a:pathLst>
                  <a:path w="1888" h="1618">
                    <a:moveTo>
                      <a:pt x="0" y="1618"/>
                    </a:moveTo>
                    <a:lnTo>
                      <a:pt x="1888" y="0"/>
                    </a:lnTo>
                    <a:lnTo>
                      <a:pt x="165" y="1184"/>
                    </a:lnTo>
                    <a:lnTo>
                      <a:pt x="0" y="1618"/>
                    </a:lnTo>
                    <a:close/>
                  </a:path>
                </a:pathLst>
              </a:custGeom>
              <a:solidFill>
                <a:schemeClr val="accent5">
                  <a:lumMod val="50000"/>
                </a:schemeClr>
              </a:solidFill>
              <a:ln>
                <a:noFill/>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62" name="íşļîḑê"/>
              <p:cNvSpPr/>
              <p:nvPr/>
            </p:nvSpPr>
            <p:spPr bwMode="auto">
              <a:xfrm>
                <a:off x="1927225" y="2133600"/>
                <a:ext cx="4327525" cy="1577975"/>
              </a:xfrm>
              <a:custGeom>
                <a:avLst/>
                <a:gdLst>
                  <a:gd name="T0" fmla="*/ 2726 w 2726"/>
                  <a:gd name="T1" fmla="*/ 0 h 994"/>
                  <a:gd name="T2" fmla="*/ 673 w 2726"/>
                  <a:gd name="T3" fmla="*/ 994 h 994"/>
                  <a:gd name="T4" fmla="*/ 0 w 2726"/>
                  <a:gd name="T5" fmla="*/ 605 h 994"/>
                  <a:gd name="T6" fmla="*/ 2726 w 2726"/>
                  <a:gd name="T7" fmla="*/ 0 h 994"/>
                </a:gdLst>
                <a:ahLst/>
                <a:cxnLst>
                  <a:cxn ang="0">
                    <a:pos x="T0" y="T1"/>
                  </a:cxn>
                  <a:cxn ang="0">
                    <a:pos x="T2" y="T3"/>
                  </a:cxn>
                  <a:cxn ang="0">
                    <a:pos x="T4" y="T5"/>
                  </a:cxn>
                  <a:cxn ang="0">
                    <a:pos x="T6" y="T7"/>
                  </a:cxn>
                </a:cxnLst>
                <a:rect l="0" t="0" r="r" b="b"/>
                <a:pathLst>
                  <a:path w="2726" h="994">
                    <a:moveTo>
                      <a:pt x="2726" y="0"/>
                    </a:moveTo>
                    <a:lnTo>
                      <a:pt x="673" y="994"/>
                    </a:lnTo>
                    <a:lnTo>
                      <a:pt x="0" y="605"/>
                    </a:lnTo>
                    <a:lnTo>
                      <a:pt x="2726" y="0"/>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b="1">
                  <a:solidFill>
                    <a:schemeClr val="bg1"/>
                  </a:solidFill>
                  <a:latin typeface="微软雅黑" panose="020B0503020204020204" pitchFamily="34" charset="-122"/>
                  <a:ea typeface="微软雅黑" panose="020B0503020204020204" pitchFamily="34" charset="-122"/>
                </a:endParaRPr>
              </a:p>
            </p:txBody>
          </p:sp>
          <p:sp>
            <p:nvSpPr>
              <p:cNvPr id="63" name="ïSḻïḋe"/>
              <p:cNvSpPr/>
              <p:nvPr/>
            </p:nvSpPr>
            <p:spPr bwMode="auto">
              <a:xfrm>
                <a:off x="3519488" y="2133600"/>
                <a:ext cx="2735263" cy="2497138"/>
              </a:xfrm>
              <a:custGeom>
                <a:avLst/>
                <a:gdLst>
                  <a:gd name="T0" fmla="*/ 1723 w 1723"/>
                  <a:gd name="T1" fmla="*/ 0 h 1573"/>
                  <a:gd name="T2" fmla="*/ 0 w 1723"/>
                  <a:gd name="T3" fmla="*/ 1184 h 1573"/>
                  <a:gd name="T4" fmla="*/ 673 w 1723"/>
                  <a:gd name="T5" fmla="*/ 1573 h 1573"/>
                  <a:gd name="T6" fmla="*/ 1723 w 1723"/>
                  <a:gd name="T7" fmla="*/ 0 h 1573"/>
                </a:gdLst>
                <a:ahLst/>
                <a:cxnLst>
                  <a:cxn ang="0">
                    <a:pos x="T0" y="T1"/>
                  </a:cxn>
                  <a:cxn ang="0">
                    <a:pos x="T2" y="T3"/>
                  </a:cxn>
                  <a:cxn ang="0">
                    <a:pos x="T4" y="T5"/>
                  </a:cxn>
                  <a:cxn ang="0">
                    <a:pos x="T6" y="T7"/>
                  </a:cxn>
                </a:cxnLst>
                <a:rect l="0" t="0" r="r" b="b"/>
                <a:pathLst>
                  <a:path w="1723" h="1573">
                    <a:moveTo>
                      <a:pt x="1723" y="0"/>
                    </a:moveTo>
                    <a:lnTo>
                      <a:pt x="0" y="1184"/>
                    </a:lnTo>
                    <a:lnTo>
                      <a:pt x="673" y="1573"/>
                    </a:lnTo>
                    <a:lnTo>
                      <a:pt x="1723" y="0"/>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b="1">
                  <a:solidFill>
                    <a:schemeClr val="bg1"/>
                  </a:solidFill>
                  <a:latin typeface="微软雅黑" panose="020B0503020204020204" pitchFamily="34" charset="-122"/>
                  <a:ea typeface="微软雅黑" panose="020B0503020204020204" pitchFamily="34" charset="-122"/>
                </a:endParaRPr>
              </a:p>
            </p:txBody>
          </p:sp>
          <p:sp>
            <p:nvSpPr>
              <p:cNvPr id="64" name="îṧļîďe"/>
              <p:cNvSpPr/>
              <p:nvPr/>
            </p:nvSpPr>
            <p:spPr bwMode="auto">
              <a:xfrm>
                <a:off x="2995613" y="2133600"/>
                <a:ext cx="3259138" cy="2568575"/>
              </a:xfrm>
              <a:custGeom>
                <a:avLst/>
                <a:gdLst>
                  <a:gd name="T0" fmla="*/ 330 w 2053"/>
                  <a:gd name="T1" fmla="*/ 1184 h 1618"/>
                  <a:gd name="T2" fmla="*/ 2053 w 2053"/>
                  <a:gd name="T3" fmla="*/ 0 h 1618"/>
                  <a:gd name="T4" fmla="*/ 0 w 2053"/>
                  <a:gd name="T5" fmla="*/ 994 h 1618"/>
                  <a:gd name="T6" fmla="*/ 165 w 2053"/>
                  <a:gd name="T7" fmla="*/ 1618 h 1618"/>
                  <a:gd name="T8" fmla="*/ 330 w 2053"/>
                  <a:gd name="T9" fmla="*/ 1184 h 1618"/>
                </a:gdLst>
                <a:ahLst/>
                <a:cxnLst>
                  <a:cxn ang="0">
                    <a:pos x="T0" y="T1"/>
                  </a:cxn>
                  <a:cxn ang="0">
                    <a:pos x="T2" y="T3"/>
                  </a:cxn>
                  <a:cxn ang="0">
                    <a:pos x="T4" y="T5"/>
                  </a:cxn>
                  <a:cxn ang="0">
                    <a:pos x="T6" y="T7"/>
                  </a:cxn>
                  <a:cxn ang="0">
                    <a:pos x="T8" y="T9"/>
                  </a:cxn>
                </a:cxnLst>
                <a:rect l="0" t="0" r="r" b="b"/>
                <a:pathLst>
                  <a:path w="2053" h="1618">
                    <a:moveTo>
                      <a:pt x="330" y="1184"/>
                    </a:moveTo>
                    <a:lnTo>
                      <a:pt x="2053" y="0"/>
                    </a:lnTo>
                    <a:lnTo>
                      <a:pt x="0" y="994"/>
                    </a:lnTo>
                    <a:lnTo>
                      <a:pt x="165" y="1618"/>
                    </a:lnTo>
                    <a:lnTo>
                      <a:pt x="330" y="1184"/>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b="1">
                  <a:solidFill>
                    <a:schemeClr val="bg1"/>
                  </a:solidFill>
                  <a:latin typeface="微软雅黑" panose="020B0503020204020204" pitchFamily="34" charset="-122"/>
                  <a:ea typeface="微软雅黑" panose="020B0503020204020204" pitchFamily="34" charset="-122"/>
                </a:endParaRPr>
              </a:p>
            </p:txBody>
          </p:sp>
          <p:sp>
            <p:nvSpPr>
              <p:cNvPr id="65" name="iṥľïḓe"/>
              <p:cNvSpPr/>
              <p:nvPr/>
            </p:nvSpPr>
            <p:spPr bwMode="auto">
              <a:xfrm>
                <a:off x="2946400" y="2133600"/>
                <a:ext cx="3308350" cy="1577975"/>
              </a:xfrm>
              <a:custGeom>
                <a:avLst/>
                <a:gdLst>
                  <a:gd name="T0" fmla="*/ 0 w 2084"/>
                  <a:gd name="T1" fmla="*/ 977 h 994"/>
                  <a:gd name="T2" fmla="*/ 2084 w 2084"/>
                  <a:gd name="T3" fmla="*/ 0 h 994"/>
                  <a:gd name="T4" fmla="*/ 31 w 2084"/>
                  <a:gd name="T5" fmla="*/ 994 h 994"/>
                  <a:gd name="T6" fmla="*/ 0 w 2084"/>
                  <a:gd name="T7" fmla="*/ 977 h 994"/>
                </a:gdLst>
                <a:ahLst/>
                <a:cxnLst>
                  <a:cxn ang="0">
                    <a:pos x="T0" y="T1"/>
                  </a:cxn>
                  <a:cxn ang="0">
                    <a:pos x="T2" y="T3"/>
                  </a:cxn>
                  <a:cxn ang="0">
                    <a:pos x="T4" y="T5"/>
                  </a:cxn>
                  <a:cxn ang="0">
                    <a:pos x="T6" y="T7"/>
                  </a:cxn>
                </a:cxnLst>
                <a:rect l="0" t="0" r="r" b="b"/>
                <a:pathLst>
                  <a:path w="2084" h="994">
                    <a:moveTo>
                      <a:pt x="0" y="977"/>
                    </a:moveTo>
                    <a:lnTo>
                      <a:pt x="2084" y="0"/>
                    </a:lnTo>
                    <a:lnTo>
                      <a:pt x="31" y="994"/>
                    </a:lnTo>
                    <a:lnTo>
                      <a:pt x="0" y="9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66" name="ïṣḻíḓê"/>
              <p:cNvSpPr/>
              <p:nvPr/>
            </p:nvSpPr>
            <p:spPr bwMode="auto">
              <a:xfrm>
                <a:off x="3519488" y="2133600"/>
                <a:ext cx="2735263" cy="1903413"/>
              </a:xfrm>
              <a:custGeom>
                <a:avLst/>
                <a:gdLst>
                  <a:gd name="T0" fmla="*/ 0 w 1723"/>
                  <a:gd name="T1" fmla="*/ 1184 h 1199"/>
                  <a:gd name="T2" fmla="*/ 1723 w 1723"/>
                  <a:gd name="T3" fmla="*/ 0 h 1199"/>
                  <a:gd name="T4" fmla="*/ 26 w 1723"/>
                  <a:gd name="T5" fmla="*/ 1199 h 1199"/>
                  <a:gd name="T6" fmla="*/ 0 w 1723"/>
                  <a:gd name="T7" fmla="*/ 1184 h 1199"/>
                </a:gdLst>
                <a:ahLst/>
                <a:cxnLst>
                  <a:cxn ang="0">
                    <a:pos x="T0" y="T1"/>
                  </a:cxn>
                  <a:cxn ang="0">
                    <a:pos x="T2" y="T3"/>
                  </a:cxn>
                  <a:cxn ang="0">
                    <a:pos x="T4" y="T5"/>
                  </a:cxn>
                  <a:cxn ang="0">
                    <a:pos x="T6" y="T7"/>
                  </a:cxn>
                </a:cxnLst>
                <a:rect l="0" t="0" r="r" b="b"/>
                <a:pathLst>
                  <a:path w="1723" h="1199">
                    <a:moveTo>
                      <a:pt x="0" y="1184"/>
                    </a:moveTo>
                    <a:lnTo>
                      <a:pt x="1723" y="0"/>
                    </a:lnTo>
                    <a:lnTo>
                      <a:pt x="26" y="1199"/>
                    </a:lnTo>
                    <a:lnTo>
                      <a:pt x="0" y="11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latin typeface="微软雅黑" panose="020B0503020204020204" pitchFamily="34" charset="-122"/>
                  <a:ea typeface="微软雅黑" panose="020B0503020204020204" pitchFamily="34" charset="-122"/>
                </a:endParaRPr>
              </a:p>
            </p:txBody>
          </p:sp>
        </p:grpSp>
        <p:grpSp>
          <p:nvGrpSpPr>
            <p:cNvPr id="6" name="îṩľïḓè"/>
            <p:cNvGrpSpPr/>
            <p:nvPr/>
          </p:nvGrpSpPr>
          <p:grpSpPr>
            <a:xfrm>
              <a:off x="2822245" y="3423635"/>
              <a:ext cx="1509395" cy="2043973"/>
              <a:chOff x="6397193" y="1680372"/>
              <a:chExt cx="1509346" cy="2043588"/>
            </a:xfrm>
          </p:grpSpPr>
          <p:grpSp>
            <p:nvGrpSpPr>
              <p:cNvPr id="53" name="išlïḓè"/>
              <p:cNvGrpSpPr/>
              <p:nvPr/>
            </p:nvGrpSpPr>
            <p:grpSpPr>
              <a:xfrm>
                <a:off x="6397193" y="2132977"/>
                <a:ext cx="1509346" cy="1590983"/>
                <a:chOff x="660400" y="1384117"/>
                <a:chExt cx="2796413" cy="1590983"/>
              </a:xfrm>
            </p:grpSpPr>
            <p:sp>
              <p:nvSpPr>
                <p:cNvPr id="57" name="iSļiḍé"/>
                <p:cNvSpPr/>
                <p:nvPr/>
              </p:nvSpPr>
              <p:spPr bwMode="auto">
                <a:xfrm>
                  <a:off x="660400" y="1948586"/>
                  <a:ext cx="2796411" cy="102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zh-CN" altLang="en-US" sz="1400" dirty="0">
                      <a:latin typeface="微软雅黑" panose="020B0503020204020204" pitchFamily="34" charset="-122"/>
                      <a:ea typeface="微软雅黑" panose="020B0503020204020204" pitchFamily="34" charset="-122"/>
                    </a:rPr>
                    <a:t>开设</a:t>
                  </a:r>
                  <a:r>
                    <a:rPr lang="zh-CN" altLang="en-US" sz="1400" b="1" dirty="0">
                      <a:solidFill>
                        <a:srgbClr val="C00000"/>
                      </a:solidFill>
                      <a:latin typeface="微软雅黑" panose="020B0503020204020204" pitchFamily="34" charset="-122"/>
                      <a:ea typeface="微软雅黑" panose="020B0503020204020204" pitchFamily="34" charset="-122"/>
                    </a:rPr>
                    <a:t>临床科研设计课程</a:t>
                  </a:r>
                  <a:r>
                    <a:rPr lang="zh-CN" altLang="en-US" sz="1400" dirty="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研究生</a:t>
                  </a:r>
                  <a:endParaRPr lang="en-US" altLang="zh-CN" sz="1400" dirty="0">
                    <a:latin typeface="微软雅黑" panose="020B0503020204020204" pitchFamily="34" charset="-122"/>
                    <a:ea typeface="微软雅黑" panose="020B0503020204020204" pitchFamily="34" charset="-122"/>
                  </a:endParaRPr>
                </a:p>
              </p:txBody>
            </p:sp>
            <p:sp>
              <p:nvSpPr>
                <p:cNvPr id="58" name="ïś1îḑè"/>
                <p:cNvSpPr txBox="1"/>
                <p:nvPr/>
              </p:nvSpPr>
              <p:spPr bwMode="auto">
                <a:xfrm>
                  <a:off x="660400" y="1384117"/>
                  <a:ext cx="2796413"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400" b="1" dirty="0">
                      <a:latin typeface="微软雅黑" panose="020B0503020204020204" pitchFamily="34" charset="-122"/>
                      <a:ea typeface="微软雅黑" panose="020B0503020204020204" pitchFamily="34" charset="-122"/>
                    </a:rPr>
                    <a:t>1983</a:t>
                  </a:r>
                  <a:r>
                    <a:rPr lang="zh-CN" altLang="en-US" sz="1400" b="1" dirty="0">
                      <a:latin typeface="微软雅黑" panose="020B0503020204020204" pitchFamily="34" charset="-122"/>
                      <a:ea typeface="微软雅黑" panose="020B0503020204020204" pitchFamily="34" charset="-122"/>
                    </a:rPr>
                    <a:t>年</a:t>
                  </a:r>
                  <a:endParaRPr lang="en-US" altLang="zh-CN" sz="1400" b="1" dirty="0">
                    <a:latin typeface="微软雅黑" panose="020B0503020204020204" pitchFamily="34" charset="-122"/>
                    <a:ea typeface="微软雅黑" panose="020B0503020204020204" pitchFamily="34" charset="-122"/>
                  </a:endParaRPr>
                </a:p>
              </p:txBody>
            </p:sp>
          </p:grpSp>
          <p:grpSp>
            <p:nvGrpSpPr>
              <p:cNvPr id="54" name="ïšḷîḋé"/>
              <p:cNvGrpSpPr/>
              <p:nvPr/>
            </p:nvGrpSpPr>
            <p:grpSpPr>
              <a:xfrm>
                <a:off x="6948537" y="1680372"/>
                <a:ext cx="406658" cy="406658"/>
                <a:chOff x="6692250" y="1629185"/>
                <a:chExt cx="445800" cy="445800"/>
              </a:xfrm>
            </p:grpSpPr>
            <p:sp>
              <p:nvSpPr>
                <p:cNvPr id="55" name="íŝļîḓê"/>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6" name="íṡ1ïḓ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grpSp>
          <p:nvGrpSpPr>
            <p:cNvPr id="7" name="isļîḓê"/>
            <p:cNvGrpSpPr/>
            <p:nvPr/>
          </p:nvGrpSpPr>
          <p:grpSpPr>
            <a:xfrm>
              <a:off x="4174811" y="2474436"/>
              <a:ext cx="1509395" cy="2161912"/>
              <a:chOff x="6399339" y="-74472"/>
              <a:chExt cx="1509346" cy="2161502"/>
            </a:xfrm>
          </p:grpSpPr>
          <p:grpSp>
            <p:nvGrpSpPr>
              <p:cNvPr id="47" name="íṡḷíḑè"/>
              <p:cNvGrpSpPr/>
              <p:nvPr/>
            </p:nvGrpSpPr>
            <p:grpSpPr>
              <a:xfrm>
                <a:off x="6399339" y="-74472"/>
                <a:ext cx="1509346" cy="1267452"/>
                <a:chOff x="664376" y="-823332"/>
                <a:chExt cx="2796413" cy="1267452"/>
              </a:xfrm>
            </p:grpSpPr>
            <p:sp>
              <p:nvSpPr>
                <p:cNvPr id="51" name="íṡlíḓe"/>
                <p:cNvSpPr/>
                <p:nvPr/>
              </p:nvSpPr>
              <p:spPr bwMode="auto">
                <a:xfrm>
                  <a:off x="664376" y="-325575"/>
                  <a:ext cx="2796411" cy="7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latin typeface="微软雅黑" panose="020B0503020204020204" pitchFamily="34" charset="-122"/>
                      <a:ea typeface="微软雅黑" panose="020B0503020204020204" pitchFamily="34" charset="-122"/>
                    </a:rPr>
                    <a:t>开设临床科研设计课程，</a:t>
                  </a:r>
                  <a:r>
                    <a:rPr lang="zh-CN" altLang="en-US" sz="1400" dirty="0" smtClean="0">
                      <a:latin typeface="微软雅黑" panose="020B0503020204020204" pitchFamily="34" charset="-122"/>
                      <a:ea typeface="微软雅黑" panose="020B0503020204020204" pitchFamily="34" charset="-122"/>
                    </a:rPr>
                    <a:t>本科生</a:t>
                  </a:r>
                  <a:endParaRPr lang="en-US" altLang="zh-CN" sz="1400" dirty="0">
                    <a:latin typeface="微软雅黑" panose="020B0503020204020204" pitchFamily="34" charset="-122"/>
                    <a:ea typeface="微软雅黑" panose="020B0503020204020204" pitchFamily="34" charset="-122"/>
                  </a:endParaRPr>
                </a:p>
              </p:txBody>
            </p:sp>
            <p:sp>
              <p:nvSpPr>
                <p:cNvPr id="52" name="iṡlïḓè"/>
                <p:cNvSpPr txBox="1"/>
                <p:nvPr/>
              </p:nvSpPr>
              <p:spPr bwMode="auto">
                <a:xfrm>
                  <a:off x="664376" y="-823332"/>
                  <a:ext cx="2796413"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400" b="1" dirty="0">
                      <a:latin typeface="微软雅黑" panose="020B0503020204020204" pitchFamily="34" charset="-122"/>
                      <a:ea typeface="微软雅黑" panose="020B0503020204020204" pitchFamily="34" charset="-122"/>
                    </a:rPr>
                    <a:t>1987</a:t>
                  </a:r>
                  <a:r>
                    <a:rPr lang="zh-CN" altLang="en-US" sz="1400" b="1" dirty="0">
                      <a:latin typeface="微软雅黑" panose="020B0503020204020204" pitchFamily="34" charset="-122"/>
                      <a:ea typeface="微软雅黑" panose="020B0503020204020204" pitchFamily="34" charset="-122"/>
                    </a:rPr>
                    <a:t>年</a:t>
                  </a:r>
                  <a:endParaRPr lang="en-US" altLang="zh-CN" sz="1400" b="1" dirty="0">
                    <a:latin typeface="微软雅黑" panose="020B0503020204020204" pitchFamily="34" charset="-122"/>
                    <a:ea typeface="微软雅黑" panose="020B0503020204020204" pitchFamily="34" charset="-122"/>
                  </a:endParaRPr>
                </a:p>
              </p:txBody>
            </p:sp>
          </p:grpSp>
          <p:grpSp>
            <p:nvGrpSpPr>
              <p:cNvPr id="48" name="îsḻíde"/>
              <p:cNvGrpSpPr/>
              <p:nvPr/>
            </p:nvGrpSpPr>
            <p:grpSpPr>
              <a:xfrm>
                <a:off x="6948537" y="1680372"/>
                <a:ext cx="406658" cy="406658"/>
                <a:chOff x="6692250" y="1629185"/>
                <a:chExt cx="445800" cy="445800"/>
              </a:xfrm>
            </p:grpSpPr>
            <p:sp>
              <p:nvSpPr>
                <p:cNvPr id="49" name="íṩľïḓé"/>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0" name="iṣḻïḍê"/>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grpSp>
          <p:nvGrpSpPr>
            <p:cNvPr id="8" name="iŝļiḓè"/>
            <p:cNvGrpSpPr/>
            <p:nvPr/>
          </p:nvGrpSpPr>
          <p:grpSpPr>
            <a:xfrm>
              <a:off x="5773144" y="3315477"/>
              <a:ext cx="1744512" cy="2031999"/>
              <a:chOff x="6397192" y="1680372"/>
              <a:chExt cx="1744455" cy="2031616"/>
            </a:xfrm>
          </p:grpSpPr>
          <p:grpSp>
            <p:nvGrpSpPr>
              <p:cNvPr id="41" name="işļíḑé"/>
              <p:cNvGrpSpPr/>
              <p:nvPr/>
            </p:nvGrpSpPr>
            <p:grpSpPr>
              <a:xfrm>
                <a:off x="6397192" y="2132977"/>
                <a:ext cx="1744455" cy="1579011"/>
                <a:chOff x="660398" y="1384117"/>
                <a:chExt cx="3232008" cy="1579011"/>
              </a:xfrm>
            </p:grpSpPr>
            <p:sp>
              <p:nvSpPr>
                <p:cNvPr id="45" name="î$ḻidè"/>
                <p:cNvSpPr/>
                <p:nvPr/>
              </p:nvSpPr>
              <p:spPr bwMode="auto">
                <a:xfrm>
                  <a:off x="660398" y="1995865"/>
                  <a:ext cx="3232008" cy="9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开设</a:t>
                  </a:r>
                  <a:r>
                    <a:rPr lang="zh-CN" altLang="en-US" sz="1400" b="1" dirty="0">
                      <a:solidFill>
                        <a:srgbClr val="C00000"/>
                      </a:solidFill>
                      <a:latin typeface="微软雅黑" panose="020B0503020204020204" pitchFamily="34" charset="-122"/>
                      <a:ea typeface="微软雅黑" panose="020B0503020204020204" pitchFamily="34" charset="-122"/>
                    </a:rPr>
                    <a:t>循证医学</a:t>
                  </a:r>
                  <a:r>
                    <a:rPr lang="zh-CN" altLang="en-US" sz="1400" dirty="0">
                      <a:latin typeface="微软雅黑" panose="020B0503020204020204" pitchFamily="34" charset="-122"/>
                      <a:ea typeface="微软雅黑" panose="020B0503020204020204" pitchFamily="34" charset="-122"/>
                    </a:rPr>
                    <a:t>课程，研究生、</a:t>
                  </a:r>
                  <a:r>
                    <a:rPr lang="zh-CN" altLang="en-US" sz="1400" dirty="0" smtClean="0">
                      <a:latin typeface="微软雅黑" panose="020B0503020204020204" pitchFamily="34" charset="-122"/>
                      <a:ea typeface="微软雅黑" panose="020B0503020204020204" pitchFamily="34" charset="-122"/>
                    </a:rPr>
                    <a:t>本科生</a:t>
                  </a:r>
                  <a:endParaRPr lang="en-US" altLang="zh-CN" sz="1400" dirty="0">
                    <a:latin typeface="微软雅黑" panose="020B0503020204020204" pitchFamily="34" charset="-122"/>
                    <a:ea typeface="微软雅黑" panose="020B0503020204020204" pitchFamily="34" charset="-122"/>
                  </a:endParaRPr>
                </a:p>
              </p:txBody>
            </p:sp>
            <p:sp>
              <p:nvSpPr>
                <p:cNvPr id="46" name="ï$líḓê"/>
                <p:cNvSpPr txBox="1"/>
                <p:nvPr/>
              </p:nvSpPr>
              <p:spPr bwMode="auto">
                <a:xfrm>
                  <a:off x="660400" y="1384117"/>
                  <a:ext cx="2796413"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400" b="1" dirty="0">
                      <a:latin typeface="微软雅黑" panose="020B0503020204020204" pitchFamily="34" charset="-122"/>
                      <a:ea typeface="微软雅黑" panose="020B0503020204020204" pitchFamily="34" charset="-122"/>
                    </a:rPr>
                    <a:t>1998</a:t>
                  </a:r>
                  <a:r>
                    <a:rPr lang="zh-CN" altLang="en-US" sz="1400" b="1" dirty="0">
                      <a:latin typeface="微软雅黑" panose="020B0503020204020204" pitchFamily="34" charset="-122"/>
                      <a:ea typeface="微软雅黑" panose="020B0503020204020204" pitchFamily="34" charset="-122"/>
                    </a:rPr>
                    <a:t>年</a:t>
                  </a:r>
                  <a:endParaRPr lang="en-US" altLang="zh-CN" sz="1400" b="1" dirty="0">
                    <a:latin typeface="微软雅黑" panose="020B0503020204020204" pitchFamily="34" charset="-122"/>
                    <a:ea typeface="微软雅黑" panose="020B0503020204020204" pitchFamily="34" charset="-122"/>
                  </a:endParaRPr>
                </a:p>
              </p:txBody>
            </p:sp>
          </p:grpSp>
          <p:grpSp>
            <p:nvGrpSpPr>
              <p:cNvPr id="42" name="íš1ïḓè"/>
              <p:cNvGrpSpPr/>
              <p:nvPr/>
            </p:nvGrpSpPr>
            <p:grpSpPr>
              <a:xfrm>
                <a:off x="6948537" y="1680372"/>
                <a:ext cx="406658" cy="406658"/>
                <a:chOff x="6692250" y="1629185"/>
                <a:chExt cx="445800" cy="445800"/>
              </a:xfrm>
            </p:grpSpPr>
            <p:sp>
              <p:nvSpPr>
                <p:cNvPr id="43" name="íṡļiḍe"/>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4" name="iṩ1id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grpSp>
          <p:nvGrpSpPr>
            <p:cNvPr id="9" name="îsļíḑè"/>
            <p:cNvGrpSpPr/>
            <p:nvPr/>
          </p:nvGrpSpPr>
          <p:grpSpPr>
            <a:xfrm>
              <a:off x="7434047" y="2488085"/>
              <a:ext cx="1509394" cy="1939123"/>
              <a:chOff x="6399339" y="148272"/>
              <a:chExt cx="1509345" cy="1938758"/>
            </a:xfrm>
          </p:grpSpPr>
          <p:grpSp>
            <p:nvGrpSpPr>
              <p:cNvPr id="35" name="îŝlïḋé"/>
              <p:cNvGrpSpPr/>
              <p:nvPr/>
            </p:nvGrpSpPr>
            <p:grpSpPr>
              <a:xfrm>
                <a:off x="6399339" y="148272"/>
                <a:ext cx="1509345" cy="1428768"/>
                <a:chOff x="664376" y="-600588"/>
                <a:chExt cx="2796411" cy="1428768"/>
              </a:xfrm>
            </p:grpSpPr>
            <p:sp>
              <p:nvSpPr>
                <p:cNvPr id="39" name="íśļíḓe"/>
                <p:cNvSpPr/>
                <p:nvPr/>
              </p:nvSpPr>
              <p:spPr bwMode="auto">
                <a:xfrm>
                  <a:off x="664376" y="159301"/>
                  <a:ext cx="2796411" cy="66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latin typeface="微软雅黑" panose="020B0503020204020204" pitchFamily="34" charset="-122"/>
                      <a:ea typeface="微软雅黑" panose="020B0503020204020204" pitchFamily="34" charset="-122"/>
                    </a:rPr>
                    <a:t>开设</a:t>
                  </a:r>
                  <a:r>
                    <a:rPr lang="zh-CN" altLang="en-US" sz="1400" b="1" dirty="0">
                      <a:solidFill>
                        <a:srgbClr val="C00000"/>
                      </a:solidFill>
                      <a:latin typeface="微软雅黑" panose="020B0503020204020204" pitchFamily="34" charset="-122"/>
                      <a:ea typeface="微软雅黑" panose="020B0503020204020204" pitchFamily="34" charset="-122"/>
                    </a:rPr>
                    <a:t>统计学必修</a:t>
                  </a:r>
                  <a:r>
                    <a:rPr lang="zh-CN" altLang="en-US" sz="1400" dirty="0">
                      <a:latin typeface="微软雅黑" panose="020B0503020204020204" pitchFamily="34" charset="-122"/>
                      <a:ea typeface="微软雅黑" panose="020B0503020204020204" pitchFamily="34" charset="-122"/>
                    </a:rPr>
                    <a:t>课程</a:t>
                  </a:r>
                  <a:endParaRPr lang="en-US" altLang="zh-CN" sz="1400" dirty="0">
                    <a:latin typeface="微软雅黑" panose="020B0503020204020204" pitchFamily="34" charset="-122"/>
                    <a:ea typeface="微软雅黑" panose="020B0503020204020204" pitchFamily="34" charset="-122"/>
                  </a:endParaRPr>
                </a:p>
              </p:txBody>
            </p:sp>
            <p:sp>
              <p:nvSpPr>
                <p:cNvPr id="40" name="íṡḻíďè"/>
                <p:cNvSpPr txBox="1"/>
                <p:nvPr/>
              </p:nvSpPr>
              <p:spPr bwMode="auto">
                <a:xfrm>
                  <a:off x="664376" y="-600588"/>
                  <a:ext cx="2796411"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400" b="1" dirty="0">
                      <a:latin typeface="微软雅黑" panose="020B0503020204020204" pitchFamily="34" charset="-122"/>
                      <a:ea typeface="微软雅黑" panose="020B0503020204020204" pitchFamily="34" charset="-122"/>
                    </a:rPr>
                    <a:t>2000</a:t>
                  </a:r>
                  <a:r>
                    <a:rPr lang="zh-CN" altLang="en-US" sz="1400" b="1" dirty="0">
                      <a:latin typeface="微软雅黑" panose="020B0503020204020204" pitchFamily="34" charset="-122"/>
                      <a:ea typeface="微软雅黑" panose="020B0503020204020204" pitchFamily="34" charset="-122"/>
                    </a:rPr>
                    <a:t>年</a:t>
                  </a:r>
                  <a:endParaRPr lang="en-US" altLang="zh-CN" sz="1400" b="1" dirty="0">
                    <a:latin typeface="微软雅黑" panose="020B0503020204020204" pitchFamily="34" charset="-122"/>
                    <a:ea typeface="微软雅黑" panose="020B0503020204020204" pitchFamily="34" charset="-122"/>
                  </a:endParaRPr>
                </a:p>
              </p:txBody>
            </p:sp>
          </p:grpSp>
          <p:grpSp>
            <p:nvGrpSpPr>
              <p:cNvPr id="36" name="îśḷîḑé"/>
              <p:cNvGrpSpPr/>
              <p:nvPr/>
            </p:nvGrpSpPr>
            <p:grpSpPr>
              <a:xfrm>
                <a:off x="6948537" y="1680372"/>
                <a:ext cx="406658" cy="406658"/>
                <a:chOff x="6692250" y="1629185"/>
                <a:chExt cx="445800" cy="445800"/>
              </a:xfrm>
            </p:grpSpPr>
            <p:sp>
              <p:nvSpPr>
                <p:cNvPr id="37" name="iSlïdè"/>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8" name="ï$ḷíḓ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grpSp>
          <p:nvGrpSpPr>
            <p:cNvPr id="10" name="işliḋê"/>
            <p:cNvGrpSpPr/>
            <p:nvPr/>
          </p:nvGrpSpPr>
          <p:grpSpPr>
            <a:xfrm>
              <a:off x="9404139" y="2239087"/>
              <a:ext cx="1509394" cy="1529080"/>
              <a:chOff x="6397193" y="1680372"/>
              <a:chExt cx="1509345" cy="1528792"/>
            </a:xfrm>
          </p:grpSpPr>
          <p:grpSp>
            <p:nvGrpSpPr>
              <p:cNvPr id="29" name="íşḻidê"/>
              <p:cNvGrpSpPr/>
              <p:nvPr/>
            </p:nvGrpSpPr>
            <p:grpSpPr>
              <a:xfrm>
                <a:off x="6397193" y="2132977"/>
                <a:ext cx="1509345" cy="1076187"/>
                <a:chOff x="660400" y="1384117"/>
                <a:chExt cx="2796411" cy="1076187"/>
              </a:xfrm>
            </p:grpSpPr>
            <p:sp>
              <p:nvSpPr>
                <p:cNvPr id="33" name="iş1îḓê"/>
                <p:cNvSpPr/>
                <p:nvPr/>
              </p:nvSpPr>
              <p:spPr bwMode="auto">
                <a:xfrm>
                  <a:off x="660400" y="1791425"/>
                  <a:ext cx="2796411" cy="66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latin typeface="微软雅黑" panose="020B0503020204020204" pitchFamily="34" charset="-122"/>
                      <a:ea typeface="微软雅黑" panose="020B0503020204020204" pitchFamily="34" charset="-122"/>
                    </a:rPr>
                    <a:t>开设循证医学课程，研究生必修</a:t>
                  </a:r>
                  <a:endParaRPr lang="en-US" altLang="zh-CN" sz="1400" dirty="0">
                    <a:latin typeface="微软雅黑" panose="020B0503020204020204" pitchFamily="34" charset="-122"/>
                    <a:ea typeface="微软雅黑" panose="020B0503020204020204" pitchFamily="34" charset="-122"/>
                  </a:endParaRPr>
                </a:p>
              </p:txBody>
            </p:sp>
            <p:sp>
              <p:nvSpPr>
                <p:cNvPr id="34" name="ïṡ1îḑê"/>
                <p:cNvSpPr txBox="1"/>
                <p:nvPr/>
              </p:nvSpPr>
              <p:spPr bwMode="auto">
                <a:xfrm>
                  <a:off x="930338" y="1384117"/>
                  <a:ext cx="2256537" cy="4073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sz="1400" b="1" dirty="0">
                      <a:latin typeface="微软雅黑" panose="020B0503020204020204" pitchFamily="34" charset="-122"/>
                      <a:ea typeface="微软雅黑" panose="020B0503020204020204" pitchFamily="34" charset="-122"/>
                    </a:rPr>
                    <a:t>2002</a:t>
                  </a:r>
                  <a:r>
                    <a:rPr lang="zh-CN" altLang="en-US" sz="1400" b="1" dirty="0">
                      <a:latin typeface="微软雅黑" panose="020B0503020204020204" pitchFamily="34" charset="-122"/>
                      <a:ea typeface="微软雅黑" panose="020B0503020204020204" pitchFamily="34" charset="-122"/>
                    </a:rPr>
                    <a:t>年</a:t>
                  </a:r>
                  <a:endParaRPr lang="en-US" altLang="zh-CN" sz="1400" b="1" dirty="0">
                    <a:latin typeface="微软雅黑" panose="020B0503020204020204" pitchFamily="34" charset="-122"/>
                    <a:ea typeface="微软雅黑" panose="020B0503020204020204" pitchFamily="34" charset="-122"/>
                  </a:endParaRPr>
                </a:p>
              </p:txBody>
            </p:sp>
          </p:grpSp>
          <p:grpSp>
            <p:nvGrpSpPr>
              <p:cNvPr id="30" name="iṣľîďê"/>
              <p:cNvGrpSpPr/>
              <p:nvPr/>
            </p:nvGrpSpPr>
            <p:grpSpPr>
              <a:xfrm>
                <a:off x="6948537" y="1680372"/>
                <a:ext cx="406658" cy="406658"/>
                <a:chOff x="6692250" y="1629185"/>
                <a:chExt cx="445800" cy="445800"/>
              </a:xfrm>
            </p:grpSpPr>
            <p:sp>
              <p:nvSpPr>
                <p:cNvPr id="31" name="ïṩľiďè"/>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2" name="işļiď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grpSp>
          <p:nvGrpSpPr>
            <p:cNvPr id="13" name="ïśḷïdé"/>
            <p:cNvGrpSpPr/>
            <p:nvPr/>
          </p:nvGrpSpPr>
          <p:grpSpPr>
            <a:xfrm rot="278264">
              <a:off x="11286156" y="2952373"/>
              <a:ext cx="533219" cy="394730"/>
              <a:chOff x="1927225" y="2133600"/>
              <a:chExt cx="4327526" cy="3203575"/>
            </a:xfrm>
          </p:grpSpPr>
          <p:sp>
            <p:nvSpPr>
              <p:cNvPr id="14" name="iŝlíḍé"/>
              <p:cNvSpPr/>
              <p:nvPr/>
            </p:nvSpPr>
            <p:spPr bwMode="auto">
              <a:xfrm>
                <a:off x="2374900" y="3509962"/>
                <a:ext cx="3079750" cy="1827213"/>
              </a:xfrm>
              <a:custGeom>
                <a:avLst/>
                <a:gdLst>
                  <a:gd name="T0" fmla="*/ 1940 w 1940"/>
                  <a:gd name="T1" fmla="*/ 0 h 1151"/>
                  <a:gd name="T2" fmla="*/ 0 w 1940"/>
                  <a:gd name="T3" fmla="*/ 432 h 1151"/>
                  <a:gd name="T4" fmla="*/ 480 w 1940"/>
                  <a:gd name="T5" fmla="*/ 708 h 1151"/>
                  <a:gd name="T6" fmla="*/ 597 w 1940"/>
                  <a:gd name="T7" fmla="*/ 1151 h 1151"/>
                  <a:gd name="T8" fmla="*/ 859 w 1940"/>
                  <a:gd name="T9" fmla="*/ 927 h 1151"/>
                  <a:gd name="T10" fmla="*/ 1193 w 1940"/>
                  <a:gd name="T11" fmla="*/ 1121 h 1151"/>
                  <a:gd name="T12" fmla="*/ 1940 w 1940"/>
                  <a:gd name="T13" fmla="*/ 0 h 1151"/>
                  <a:gd name="T14" fmla="*/ 1940 w 1940"/>
                  <a:gd name="T15" fmla="*/ 0 h 1151"/>
                  <a:gd name="T16" fmla="*/ 1940 w 1940"/>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151">
                    <a:moveTo>
                      <a:pt x="1940" y="0"/>
                    </a:moveTo>
                    <a:lnTo>
                      <a:pt x="0" y="432"/>
                    </a:lnTo>
                    <a:lnTo>
                      <a:pt x="480" y="708"/>
                    </a:lnTo>
                    <a:lnTo>
                      <a:pt x="597" y="1151"/>
                    </a:lnTo>
                    <a:lnTo>
                      <a:pt x="859" y="927"/>
                    </a:lnTo>
                    <a:lnTo>
                      <a:pt x="1193" y="1121"/>
                    </a:lnTo>
                    <a:lnTo>
                      <a:pt x="1940" y="0"/>
                    </a:lnTo>
                    <a:close/>
                    <a:moveTo>
                      <a:pt x="1940" y="0"/>
                    </a:moveTo>
                    <a:lnTo>
                      <a:pt x="1940" y="0"/>
                    </a:lnTo>
                    <a:close/>
                  </a:path>
                </a:pathLst>
              </a:custGeom>
              <a:solidFill>
                <a:schemeClr val="bg1">
                  <a:lumMod val="75000"/>
                </a:schemeClr>
              </a:solidFill>
              <a:ln>
                <a:noFill/>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5" name="ïş1îḓè"/>
              <p:cNvSpPr/>
              <p:nvPr/>
            </p:nvSpPr>
            <p:spPr bwMode="auto">
              <a:xfrm>
                <a:off x="2374900" y="3509962"/>
                <a:ext cx="3079750" cy="1827213"/>
              </a:xfrm>
              <a:custGeom>
                <a:avLst/>
                <a:gdLst>
                  <a:gd name="T0" fmla="*/ 1940 w 1940"/>
                  <a:gd name="T1" fmla="*/ 0 h 1151"/>
                  <a:gd name="T2" fmla="*/ 0 w 1940"/>
                  <a:gd name="T3" fmla="*/ 432 h 1151"/>
                  <a:gd name="T4" fmla="*/ 480 w 1940"/>
                  <a:gd name="T5" fmla="*/ 708 h 1151"/>
                  <a:gd name="T6" fmla="*/ 597 w 1940"/>
                  <a:gd name="T7" fmla="*/ 1151 h 1151"/>
                  <a:gd name="T8" fmla="*/ 859 w 1940"/>
                  <a:gd name="T9" fmla="*/ 927 h 1151"/>
                  <a:gd name="T10" fmla="*/ 1193 w 1940"/>
                  <a:gd name="T11" fmla="*/ 1121 h 1151"/>
                  <a:gd name="T12" fmla="*/ 1940 w 1940"/>
                  <a:gd name="T13" fmla="*/ 0 h 1151"/>
                  <a:gd name="T14" fmla="*/ 1940 w 1940"/>
                  <a:gd name="T15" fmla="*/ 0 h 1151"/>
                  <a:gd name="T16" fmla="*/ 1940 w 1940"/>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151">
                    <a:moveTo>
                      <a:pt x="1940" y="0"/>
                    </a:moveTo>
                    <a:lnTo>
                      <a:pt x="0" y="432"/>
                    </a:lnTo>
                    <a:lnTo>
                      <a:pt x="480" y="708"/>
                    </a:lnTo>
                    <a:lnTo>
                      <a:pt x="597" y="1151"/>
                    </a:lnTo>
                    <a:lnTo>
                      <a:pt x="859" y="927"/>
                    </a:lnTo>
                    <a:lnTo>
                      <a:pt x="1193" y="1121"/>
                    </a:lnTo>
                    <a:lnTo>
                      <a:pt x="1940" y="0"/>
                    </a:lnTo>
                    <a:moveTo>
                      <a:pt x="1940" y="0"/>
                    </a:moveTo>
                    <a:lnTo>
                      <a:pt x="19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6" name="îś1iďé"/>
              <p:cNvSpPr/>
              <p:nvPr/>
            </p:nvSpPr>
            <p:spPr bwMode="auto">
              <a:xfrm>
                <a:off x="3257550" y="2133600"/>
                <a:ext cx="2997200" cy="2568575"/>
              </a:xfrm>
              <a:custGeom>
                <a:avLst/>
                <a:gdLst>
                  <a:gd name="T0" fmla="*/ 0 w 1888"/>
                  <a:gd name="T1" fmla="*/ 1618 h 1618"/>
                  <a:gd name="T2" fmla="*/ 1888 w 1888"/>
                  <a:gd name="T3" fmla="*/ 0 h 1618"/>
                  <a:gd name="T4" fmla="*/ 165 w 1888"/>
                  <a:gd name="T5" fmla="*/ 1184 h 1618"/>
                  <a:gd name="T6" fmla="*/ 0 w 1888"/>
                  <a:gd name="T7" fmla="*/ 1618 h 1618"/>
                </a:gdLst>
                <a:ahLst/>
                <a:cxnLst>
                  <a:cxn ang="0">
                    <a:pos x="T0" y="T1"/>
                  </a:cxn>
                  <a:cxn ang="0">
                    <a:pos x="T2" y="T3"/>
                  </a:cxn>
                  <a:cxn ang="0">
                    <a:pos x="T4" y="T5"/>
                  </a:cxn>
                  <a:cxn ang="0">
                    <a:pos x="T6" y="T7"/>
                  </a:cxn>
                </a:cxnLst>
                <a:rect l="0" t="0" r="r" b="b"/>
                <a:pathLst>
                  <a:path w="1888" h="1618">
                    <a:moveTo>
                      <a:pt x="0" y="1618"/>
                    </a:moveTo>
                    <a:lnTo>
                      <a:pt x="1888" y="0"/>
                    </a:lnTo>
                    <a:lnTo>
                      <a:pt x="165" y="1184"/>
                    </a:lnTo>
                    <a:lnTo>
                      <a:pt x="0" y="1618"/>
                    </a:lnTo>
                    <a:close/>
                  </a:path>
                </a:pathLst>
              </a:custGeom>
              <a:solidFill>
                <a:schemeClr val="accent5">
                  <a:lumMod val="50000"/>
                </a:schemeClr>
              </a:solidFill>
              <a:ln>
                <a:noFill/>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7" name="iṧ1îḋè"/>
              <p:cNvSpPr/>
              <p:nvPr/>
            </p:nvSpPr>
            <p:spPr bwMode="auto">
              <a:xfrm>
                <a:off x="1927225" y="2133600"/>
                <a:ext cx="4327525" cy="1577975"/>
              </a:xfrm>
              <a:custGeom>
                <a:avLst/>
                <a:gdLst>
                  <a:gd name="T0" fmla="*/ 2726 w 2726"/>
                  <a:gd name="T1" fmla="*/ 0 h 994"/>
                  <a:gd name="T2" fmla="*/ 673 w 2726"/>
                  <a:gd name="T3" fmla="*/ 994 h 994"/>
                  <a:gd name="T4" fmla="*/ 0 w 2726"/>
                  <a:gd name="T5" fmla="*/ 605 h 994"/>
                  <a:gd name="T6" fmla="*/ 2726 w 2726"/>
                  <a:gd name="T7" fmla="*/ 0 h 994"/>
                </a:gdLst>
                <a:ahLst/>
                <a:cxnLst>
                  <a:cxn ang="0">
                    <a:pos x="T0" y="T1"/>
                  </a:cxn>
                  <a:cxn ang="0">
                    <a:pos x="T2" y="T3"/>
                  </a:cxn>
                  <a:cxn ang="0">
                    <a:pos x="T4" y="T5"/>
                  </a:cxn>
                  <a:cxn ang="0">
                    <a:pos x="T6" y="T7"/>
                  </a:cxn>
                </a:cxnLst>
                <a:rect l="0" t="0" r="r" b="b"/>
                <a:pathLst>
                  <a:path w="2726" h="994">
                    <a:moveTo>
                      <a:pt x="2726" y="0"/>
                    </a:moveTo>
                    <a:lnTo>
                      <a:pt x="673" y="994"/>
                    </a:lnTo>
                    <a:lnTo>
                      <a:pt x="0" y="605"/>
                    </a:lnTo>
                    <a:lnTo>
                      <a:pt x="2726" y="0"/>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b="1">
                  <a:solidFill>
                    <a:schemeClr val="bg1"/>
                  </a:solidFill>
                  <a:latin typeface="微软雅黑" panose="020B0503020204020204" pitchFamily="34" charset="-122"/>
                  <a:ea typeface="微软雅黑" panose="020B0503020204020204" pitchFamily="34" charset="-122"/>
                </a:endParaRPr>
              </a:p>
            </p:txBody>
          </p:sp>
          <p:sp>
            <p:nvSpPr>
              <p:cNvPr id="18" name="îSļiḓè"/>
              <p:cNvSpPr/>
              <p:nvPr/>
            </p:nvSpPr>
            <p:spPr bwMode="auto">
              <a:xfrm>
                <a:off x="3519488" y="2133600"/>
                <a:ext cx="2735263" cy="2497138"/>
              </a:xfrm>
              <a:custGeom>
                <a:avLst/>
                <a:gdLst>
                  <a:gd name="T0" fmla="*/ 1723 w 1723"/>
                  <a:gd name="T1" fmla="*/ 0 h 1573"/>
                  <a:gd name="T2" fmla="*/ 0 w 1723"/>
                  <a:gd name="T3" fmla="*/ 1184 h 1573"/>
                  <a:gd name="T4" fmla="*/ 673 w 1723"/>
                  <a:gd name="T5" fmla="*/ 1573 h 1573"/>
                  <a:gd name="T6" fmla="*/ 1723 w 1723"/>
                  <a:gd name="T7" fmla="*/ 0 h 1573"/>
                </a:gdLst>
                <a:ahLst/>
                <a:cxnLst>
                  <a:cxn ang="0">
                    <a:pos x="T0" y="T1"/>
                  </a:cxn>
                  <a:cxn ang="0">
                    <a:pos x="T2" y="T3"/>
                  </a:cxn>
                  <a:cxn ang="0">
                    <a:pos x="T4" y="T5"/>
                  </a:cxn>
                  <a:cxn ang="0">
                    <a:pos x="T6" y="T7"/>
                  </a:cxn>
                </a:cxnLst>
                <a:rect l="0" t="0" r="r" b="b"/>
                <a:pathLst>
                  <a:path w="1723" h="1573">
                    <a:moveTo>
                      <a:pt x="1723" y="0"/>
                    </a:moveTo>
                    <a:lnTo>
                      <a:pt x="0" y="1184"/>
                    </a:lnTo>
                    <a:lnTo>
                      <a:pt x="673" y="1573"/>
                    </a:lnTo>
                    <a:lnTo>
                      <a:pt x="1723" y="0"/>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b="1">
                  <a:solidFill>
                    <a:schemeClr val="bg1"/>
                  </a:solidFill>
                  <a:latin typeface="微软雅黑" panose="020B0503020204020204" pitchFamily="34" charset="-122"/>
                  <a:ea typeface="微软雅黑" panose="020B0503020204020204" pitchFamily="34" charset="-122"/>
                </a:endParaRPr>
              </a:p>
            </p:txBody>
          </p:sp>
          <p:sp>
            <p:nvSpPr>
              <p:cNvPr id="19" name="ïṡļîḑé"/>
              <p:cNvSpPr/>
              <p:nvPr/>
            </p:nvSpPr>
            <p:spPr bwMode="auto">
              <a:xfrm>
                <a:off x="2995613" y="2133600"/>
                <a:ext cx="3259138" cy="2568575"/>
              </a:xfrm>
              <a:custGeom>
                <a:avLst/>
                <a:gdLst>
                  <a:gd name="T0" fmla="*/ 330 w 2053"/>
                  <a:gd name="T1" fmla="*/ 1184 h 1618"/>
                  <a:gd name="T2" fmla="*/ 2053 w 2053"/>
                  <a:gd name="T3" fmla="*/ 0 h 1618"/>
                  <a:gd name="T4" fmla="*/ 0 w 2053"/>
                  <a:gd name="T5" fmla="*/ 994 h 1618"/>
                  <a:gd name="T6" fmla="*/ 165 w 2053"/>
                  <a:gd name="T7" fmla="*/ 1618 h 1618"/>
                  <a:gd name="T8" fmla="*/ 330 w 2053"/>
                  <a:gd name="T9" fmla="*/ 1184 h 1618"/>
                </a:gdLst>
                <a:ahLst/>
                <a:cxnLst>
                  <a:cxn ang="0">
                    <a:pos x="T0" y="T1"/>
                  </a:cxn>
                  <a:cxn ang="0">
                    <a:pos x="T2" y="T3"/>
                  </a:cxn>
                  <a:cxn ang="0">
                    <a:pos x="T4" y="T5"/>
                  </a:cxn>
                  <a:cxn ang="0">
                    <a:pos x="T6" y="T7"/>
                  </a:cxn>
                  <a:cxn ang="0">
                    <a:pos x="T8" y="T9"/>
                  </a:cxn>
                </a:cxnLst>
                <a:rect l="0" t="0" r="r" b="b"/>
                <a:pathLst>
                  <a:path w="2053" h="1618">
                    <a:moveTo>
                      <a:pt x="330" y="1184"/>
                    </a:moveTo>
                    <a:lnTo>
                      <a:pt x="2053" y="0"/>
                    </a:lnTo>
                    <a:lnTo>
                      <a:pt x="0" y="994"/>
                    </a:lnTo>
                    <a:lnTo>
                      <a:pt x="165" y="1618"/>
                    </a:lnTo>
                    <a:lnTo>
                      <a:pt x="330" y="1184"/>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b="1">
                  <a:solidFill>
                    <a:schemeClr val="bg1"/>
                  </a:solidFill>
                  <a:latin typeface="微软雅黑" panose="020B0503020204020204" pitchFamily="34" charset="-122"/>
                  <a:ea typeface="微软雅黑" panose="020B0503020204020204" pitchFamily="34" charset="-122"/>
                </a:endParaRPr>
              </a:p>
            </p:txBody>
          </p:sp>
          <p:sp>
            <p:nvSpPr>
              <p:cNvPr id="20" name="î$ļïḋè"/>
              <p:cNvSpPr/>
              <p:nvPr/>
            </p:nvSpPr>
            <p:spPr bwMode="auto">
              <a:xfrm>
                <a:off x="2946400" y="2133600"/>
                <a:ext cx="3308350" cy="1577975"/>
              </a:xfrm>
              <a:custGeom>
                <a:avLst/>
                <a:gdLst>
                  <a:gd name="T0" fmla="*/ 0 w 2084"/>
                  <a:gd name="T1" fmla="*/ 977 h 994"/>
                  <a:gd name="T2" fmla="*/ 2084 w 2084"/>
                  <a:gd name="T3" fmla="*/ 0 h 994"/>
                  <a:gd name="T4" fmla="*/ 31 w 2084"/>
                  <a:gd name="T5" fmla="*/ 994 h 994"/>
                  <a:gd name="T6" fmla="*/ 0 w 2084"/>
                  <a:gd name="T7" fmla="*/ 977 h 994"/>
                </a:gdLst>
                <a:ahLst/>
                <a:cxnLst>
                  <a:cxn ang="0">
                    <a:pos x="T0" y="T1"/>
                  </a:cxn>
                  <a:cxn ang="0">
                    <a:pos x="T2" y="T3"/>
                  </a:cxn>
                  <a:cxn ang="0">
                    <a:pos x="T4" y="T5"/>
                  </a:cxn>
                  <a:cxn ang="0">
                    <a:pos x="T6" y="T7"/>
                  </a:cxn>
                </a:cxnLst>
                <a:rect l="0" t="0" r="r" b="b"/>
                <a:pathLst>
                  <a:path w="2084" h="994">
                    <a:moveTo>
                      <a:pt x="0" y="977"/>
                    </a:moveTo>
                    <a:lnTo>
                      <a:pt x="2084" y="0"/>
                    </a:lnTo>
                    <a:lnTo>
                      <a:pt x="31" y="994"/>
                    </a:lnTo>
                    <a:lnTo>
                      <a:pt x="0" y="9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1" name="ïśḻíḍe"/>
              <p:cNvSpPr/>
              <p:nvPr/>
            </p:nvSpPr>
            <p:spPr bwMode="auto">
              <a:xfrm>
                <a:off x="3519488" y="2133600"/>
                <a:ext cx="2735263" cy="1903413"/>
              </a:xfrm>
              <a:custGeom>
                <a:avLst/>
                <a:gdLst>
                  <a:gd name="T0" fmla="*/ 0 w 1723"/>
                  <a:gd name="T1" fmla="*/ 1184 h 1199"/>
                  <a:gd name="T2" fmla="*/ 1723 w 1723"/>
                  <a:gd name="T3" fmla="*/ 0 h 1199"/>
                  <a:gd name="T4" fmla="*/ 26 w 1723"/>
                  <a:gd name="T5" fmla="*/ 1199 h 1199"/>
                  <a:gd name="T6" fmla="*/ 0 w 1723"/>
                  <a:gd name="T7" fmla="*/ 1184 h 1199"/>
                </a:gdLst>
                <a:ahLst/>
                <a:cxnLst>
                  <a:cxn ang="0">
                    <a:pos x="T0" y="T1"/>
                  </a:cxn>
                  <a:cxn ang="0">
                    <a:pos x="T2" y="T3"/>
                  </a:cxn>
                  <a:cxn ang="0">
                    <a:pos x="T4" y="T5"/>
                  </a:cxn>
                  <a:cxn ang="0">
                    <a:pos x="T6" y="T7"/>
                  </a:cxn>
                </a:cxnLst>
                <a:rect l="0" t="0" r="r" b="b"/>
                <a:pathLst>
                  <a:path w="1723" h="1199">
                    <a:moveTo>
                      <a:pt x="0" y="1184"/>
                    </a:moveTo>
                    <a:lnTo>
                      <a:pt x="1723" y="0"/>
                    </a:lnTo>
                    <a:lnTo>
                      <a:pt x="26" y="1199"/>
                    </a:lnTo>
                    <a:lnTo>
                      <a:pt x="0" y="11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latin typeface="微软雅黑" panose="020B0503020204020204" pitchFamily="34" charset="-122"/>
                  <a:ea typeface="微软雅黑" panose="020B0503020204020204" pitchFamily="34" charset="-122"/>
                </a:endParaRPr>
              </a:p>
            </p:txBody>
          </p:sp>
        </p:grpSp>
      </p:grpSp>
      <p:sp>
        <p:nvSpPr>
          <p:cNvPr id="67" name="标题 8"/>
          <p:cNvSpPr>
            <a:spLocks noGrp="1"/>
          </p:cNvSpPr>
          <p:nvPr>
            <p:ph type="title"/>
          </p:nvPr>
        </p:nvSpPr>
        <p:spPr>
          <a:xfrm>
            <a:off x="1350690" y="208546"/>
            <a:ext cx="9480737" cy="701675"/>
          </a:xfrm>
        </p:spPr>
        <p:txBody>
          <a:bodyPr>
            <a:normAutofit/>
          </a:bodyPr>
          <a:lstStyle/>
          <a:p>
            <a:pPr algn="ctr"/>
            <a:r>
              <a:rPr lang="fr-FR" altLang="zh-CN" sz="1600" b="1" dirty="0" smtClean="0">
                <a:solidFill>
                  <a:srgbClr val="C00000"/>
                </a:solidFill>
                <a:latin typeface="微软雅黑" panose="020B0503020204020204" pitchFamily="34" charset="-122"/>
                <a:ea typeface="微软雅黑" panose="020B0503020204020204" pitchFamily="34" charset="-122"/>
                <a:sym typeface="+mn-ea"/>
              </a:rPr>
              <a:t/>
            </a:r>
            <a:br>
              <a:rPr lang="fr-FR" altLang="zh-CN" sz="1600" b="1" dirty="0" smtClean="0">
                <a:solidFill>
                  <a:srgbClr val="C00000"/>
                </a:solidFill>
                <a:latin typeface="微软雅黑" panose="020B0503020204020204" pitchFamily="34" charset="-122"/>
                <a:ea typeface="微软雅黑" panose="020B0503020204020204" pitchFamily="34" charset="-122"/>
                <a:sym typeface="+mn-ea"/>
              </a:rPr>
            </a:br>
            <a:r>
              <a:rPr lang="fr-FR" altLang="zh-CN" sz="1600" b="1" dirty="0" smtClean="0">
                <a:solidFill>
                  <a:srgbClr val="C00000"/>
                </a:solidFill>
                <a:latin typeface="微软雅黑" panose="020B0503020204020204" pitchFamily="34" charset="-122"/>
                <a:ea typeface="微软雅黑" panose="020B0503020204020204" pitchFamily="34" charset="-122"/>
                <a:sym typeface="+mn-ea"/>
              </a:rPr>
              <a:t>L'héritage </a:t>
            </a:r>
            <a:r>
              <a:rPr lang="fr-FR" altLang="zh-CN" sz="1600" b="1" dirty="0">
                <a:solidFill>
                  <a:srgbClr val="C00000"/>
                </a:solidFill>
                <a:latin typeface="微软雅黑" panose="020B0503020204020204" pitchFamily="34" charset="-122"/>
                <a:ea typeface="微软雅黑" panose="020B0503020204020204" pitchFamily="34" charset="-122"/>
                <a:sym typeface="+mn-ea"/>
              </a:rPr>
              <a:t>historique des hôpitaux de recherche</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452135" y="1083202"/>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69" name="文本框 68"/>
          <p:cNvSpPr txBox="1"/>
          <p:nvPr/>
        </p:nvSpPr>
        <p:spPr>
          <a:xfrm>
            <a:off x="1288955" y="5505804"/>
            <a:ext cx="10146181" cy="700576"/>
          </a:xfrm>
          <a:prstGeom prst="rect">
            <a:avLst/>
          </a:prstGeom>
          <a:noFill/>
        </p:spPr>
        <p:txBody>
          <a:bodyPr wrap="square" rtlCol="0">
            <a:spAutoFit/>
          </a:bodyPr>
          <a:lstStyle/>
          <a:p>
            <a:pPr algn="ctr">
              <a:lnSpc>
                <a:spcPct val="150000"/>
              </a:lnSpc>
            </a:pPr>
            <a:r>
              <a:rPr lang="fr-FR" altLang="zh-CN" sz="1400" b="1" dirty="0" smtClean="0">
                <a:solidFill>
                  <a:srgbClr val="C00000"/>
                </a:solidFill>
                <a:latin typeface="微软雅黑" panose="020B0503020204020204" pitchFamily="34" charset="-122"/>
                <a:ea typeface="微软雅黑" panose="020B0503020204020204" pitchFamily="34" charset="-122"/>
              </a:rPr>
              <a:t>Lieu </a:t>
            </a:r>
            <a:r>
              <a:rPr lang="fr-FR" altLang="zh-CN" sz="1400" b="1" dirty="0">
                <a:solidFill>
                  <a:srgbClr val="C00000"/>
                </a:solidFill>
                <a:latin typeface="微软雅黑" panose="020B0503020204020204" pitchFamily="34" charset="-122"/>
                <a:ea typeface="微软雅黑" panose="020B0503020204020204" pitchFamily="34" charset="-122"/>
              </a:rPr>
              <a:t>de naissance de l'épidémiologie clinique chinoise (1982-) et de la médecine factuelle (</a:t>
            </a:r>
            <a:r>
              <a:rPr lang="fr-FR" altLang="zh-CN" sz="1400" b="1" dirty="0" smtClean="0">
                <a:solidFill>
                  <a:srgbClr val="C00000"/>
                </a:solidFill>
                <a:latin typeface="微软雅黑" panose="020B0503020204020204" pitchFamily="34" charset="-122"/>
                <a:ea typeface="微软雅黑" panose="020B0503020204020204" pitchFamily="34" charset="-122"/>
              </a:rPr>
              <a:t>1996- former un </a:t>
            </a:r>
            <a:r>
              <a:rPr lang="fr-FR" altLang="zh-CN" sz="1400" b="1" dirty="0">
                <a:solidFill>
                  <a:srgbClr val="C00000"/>
                </a:solidFill>
                <a:latin typeface="微软雅黑" panose="020B0503020204020204" pitchFamily="34" charset="-122"/>
                <a:ea typeface="微软雅黑" panose="020B0503020204020204" pitchFamily="34" charset="-122"/>
              </a:rPr>
              <a:t>grand nombre de talents dans les méthodologies de recherche </a:t>
            </a:r>
            <a:r>
              <a:rPr lang="fr-FR" altLang="zh-CN" sz="1400" b="1" dirty="0" smtClean="0">
                <a:solidFill>
                  <a:srgbClr val="C00000"/>
                </a:solidFill>
                <a:latin typeface="微软雅黑" panose="020B0503020204020204" pitchFamily="34" charset="-122"/>
                <a:ea typeface="微软雅黑" panose="020B0503020204020204" pitchFamily="34" charset="-122"/>
              </a:rPr>
              <a:t>clinique</a:t>
            </a:r>
            <a:r>
              <a:rPr lang="fr-FR" altLang="zh-CN" sz="1400" b="1" dirty="0">
                <a:solidFill>
                  <a:srgbClr val="C00000"/>
                </a:solidFill>
                <a:latin typeface="微软雅黑" panose="020B0503020204020204" pitchFamily="34" charset="-122"/>
                <a:ea typeface="微软雅黑" panose="020B0503020204020204" pitchFamily="34" charset="-122"/>
              </a:rPr>
              <a:t> </a:t>
            </a:r>
            <a:r>
              <a:rPr lang="fr-FR" altLang="zh-CN" sz="1400" b="1" dirty="0" smtClean="0">
                <a:solidFill>
                  <a:srgbClr val="C00000"/>
                </a:solidFill>
                <a:latin typeface="微软雅黑" panose="020B0503020204020204" pitchFamily="34" charset="-122"/>
                <a:ea typeface="微软雅黑" panose="020B0503020204020204" pitchFamily="34" charset="-122"/>
              </a:rPr>
              <a:t>en Chine</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70" name="î$ḻidè"/>
          <p:cNvSpPr/>
          <p:nvPr/>
        </p:nvSpPr>
        <p:spPr bwMode="auto">
          <a:xfrm>
            <a:off x="8537824" y="3645289"/>
            <a:ext cx="3006904" cy="1892481"/>
          </a:xfrm>
          <a:prstGeom prst="rect">
            <a:avLst/>
          </a:prstGeom>
          <a:noFill/>
          <a:ln w="2857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t" anchorCtr="0">
            <a:noAutofit/>
          </a:bodyPr>
          <a:lstStyle/>
          <a:p>
            <a:pPr>
              <a:lnSpc>
                <a:spcPct val="150000"/>
              </a:lnSpc>
            </a:pPr>
            <a:r>
              <a:rPr lang="en-US" altLang="zh-CN" sz="2000" b="1" dirty="0">
                <a:solidFill>
                  <a:schemeClr val="accent6"/>
                </a:solidFill>
                <a:latin typeface="微软雅黑" panose="020B0503020204020204" pitchFamily="34" charset="-122"/>
                <a:ea typeface="微软雅黑" panose="020B0503020204020204" pitchFamily="34" charset="-122"/>
              </a:rPr>
              <a:t>2018-2020</a:t>
            </a:r>
            <a:r>
              <a:rPr lang="zh-CN" altLang="en-US" sz="2000" b="1" dirty="0">
                <a:solidFill>
                  <a:schemeClr val="accent6"/>
                </a:solidFill>
                <a:latin typeface="微软雅黑" panose="020B0503020204020204" pitchFamily="34" charset="-122"/>
                <a:ea typeface="微软雅黑" panose="020B0503020204020204" pitchFamily="34" charset="-122"/>
              </a:rPr>
              <a:t>年</a:t>
            </a:r>
            <a:endParaRPr lang="en-US" altLang="zh-CN" sz="2000" b="1"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chemeClr val="accent6"/>
                </a:solidFill>
                <a:latin typeface="微软雅黑" panose="020B0503020204020204" pitchFamily="34" charset="-122"/>
                <a:ea typeface="微软雅黑" panose="020B0503020204020204" pitchFamily="34" charset="-122"/>
              </a:rPr>
              <a:t>1</a:t>
            </a:r>
            <a:r>
              <a:rPr lang="zh-CN" altLang="en-US" sz="2000" b="1" dirty="0">
                <a:solidFill>
                  <a:schemeClr val="accent6"/>
                </a:solidFill>
                <a:latin typeface="微软雅黑" panose="020B0503020204020204" pitchFamily="34" charset="-122"/>
                <a:ea typeface="微软雅黑" panose="020B0503020204020204" pitchFamily="34" charset="-122"/>
              </a:rPr>
              <a:t>、开设科研门诊</a:t>
            </a:r>
            <a:endParaRPr lang="en-US" altLang="zh-CN" sz="2000" b="1"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chemeClr val="accent6"/>
                </a:solidFill>
                <a:latin typeface="微软雅黑" panose="020B0503020204020204" pitchFamily="34" charset="-122"/>
                <a:ea typeface="微软雅黑" panose="020B0503020204020204" pitchFamily="34" charset="-122"/>
              </a:rPr>
              <a:t>2</a:t>
            </a:r>
            <a:r>
              <a:rPr lang="zh-CN" altLang="en-US" sz="2000" b="1" dirty="0">
                <a:solidFill>
                  <a:schemeClr val="accent6"/>
                </a:solidFill>
                <a:latin typeface="微软雅黑" panose="020B0503020204020204" pitchFamily="34" charset="-122"/>
                <a:ea typeface="微软雅黑" panose="020B0503020204020204" pitchFamily="34" charset="-122"/>
              </a:rPr>
              <a:t>、方案设计与统计中心</a:t>
            </a:r>
            <a:endParaRPr lang="en-US" altLang="zh-CN" sz="2000" b="1" dirty="0">
              <a:solidFill>
                <a:schemeClr val="accent6"/>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chemeClr val="accent6"/>
                </a:solidFill>
                <a:latin typeface="微软雅黑" panose="020B0503020204020204" pitchFamily="34" charset="-122"/>
                <a:ea typeface="微软雅黑" panose="020B0503020204020204" pitchFamily="34" charset="-122"/>
              </a:rPr>
              <a:t>3</a:t>
            </a:r>
            <a:r>
              <a:rPr lang="zh-CN" altLang="en-US" sz="2000" b="1" dirty="0" smtClean="0">
                <a:solidFill>
                  <a:schemeClr val="accent6"/>
                </a:solidFill>
                <a:latin typeface="微软雅黑" panose="020B0503020204020204" pitchFamily="34" charset="-122"/>
                <a:ea typeface="微软雅黑" panose="020B0503020204020204" pitchFamily="34" charset="-122"/>
              </a:rPr>
              <a:t>、本科生</a:t>
            </a:r>
            <a:r>
              <a:rPr lang="zh-CN" altLang="en-US" sz="2000" b="1" dirty="0">
                <a:solidFill>
                  <a:schemeClr val="accent6"/>
                </a:solidFill>
                <a:latin typeface="微软雅黑" panose="020B0503020204020204" pitchFamily="34" charset="-122"/>
                <a:ea typeface="微软雅黑" panose="020B0503020204020204" pitchFamily="34" charset="-122"/>
              </a:rPr>
              <a:t>通识课程</a:t>
            </a:r>
            <a:endParaRPr lang="en-US" altLang="zh-CN" sz="2000" b="1" dirty="0">
              <a:solidFill>
                <a:schemeClr val="accent6"/>
              </a:solidFill>
              <a:latin typeface="微软雅黑" panose="020B0503020204020204" pitchFamily="34" charset="-122"/>
              <a:ea typeface="微软雅黑" panose="020B0503020204020204" pitchFamily="34" charset="-122"/>
            </a:endParaRPr>
          </a:p>
        </p:txBody>
      </p:sp>
      <p:sp>
        <p:nvSpPr>
          <p:cNvPr id="71" name="TextBox 6"/>
          <p:cNvSpPr txBox="1"/>
          <p:nvPr/>
        </p:nvSpPr>
        <p:spPr>
          <a:xfrm>
            <a:off x="0" y="339046"/>
            <a:ext cx="1368000" cy="387735"/>
          </a:xfrm>
          <a:prstGeom prst="rect">
            <a:avLst/>
          </a:prstGeom>
          <a:solidFill>
            <a:srgbClr val="C00000"/>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历史沿革</a:t>
            </a:r>
          </a:p>
        </p:txBody>
      </p:sp>
      <p:sp>
        <p:nvSpPr>
          <p:cNvPr id="72" name="î$ḻidè"/>
          <p:cNvSpPr/>
          <p:nvPr/>
        </p:nvSpPr>
        <p:spPr bwMode="auto">
          <a:xfrm>
            <a:off x="756874" y="1521639"/>
            <a:ext cx="2664106" cy="170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50000"/>
              </a:lnSpc>
            </a:pPr>
            <a:r>
              <a:rPr lang="fr-FR" altLang="zh-CN" sz="800" b="1" dirty="0" smtClean="0">
                <a:solidFill>
                  <a:schemeClr val="tx2"/>
                </a:solidFill>
              </a:rPr>
              <a:t>40s</a:t>
            </a:r>
            <a:r>
              <a:rPr lang="fr-FR" altLang="zh-CN" sz="800" b="1" dirty="0">
                <a:solidFill>
                  <a:schemeClr val="tx2"/>
                </a:solidFill>
              </a:rPr>
              <a:t>, le premier rapport de ver rond biliaire;</a:t>
            </a:r>
          </a:p>
          <a:p>
            <a:pPr>
              <a:lnSpc>
                <a:spcPct val="150000"/>
              </a:lnSpc>
            </a:pPr>
            <a:r>
              <a:rPr lang="fr-FR" altLang="zh-CN" sz="800" b="1" dirty="0">
                <a:solidFill>
                  <a:schemeClr val="tx2"/>
                </a:solidFill>
              </a:rPr>
              <a:t>40s, la première technique de plaie de suture de soie;</a:t>
            </a:r>
          </a:p>
          <a:p>
            <a:pPr>
              <a:lnSpc>
                <a:spcPct val="150000"/>
              </a:lnSpc>
            </a:pPr>
            <a:r>
              <a:rPr lang="fr-FR" altLang="zh-CN" sz="800" b="1" dirty="0">
                <a:solidFill>
                  <a:schemeClr val="tx2"/>
                </a:solidFill>
              </a:rPr>
              <a:t>60 ans, une percée majeure dans le diagnostic et le traitement de la schistosomiase et de la leptospirose;</a:t>
            </a:r>
          </a:p>
          <a:p>
            <a:pPr>
              <a:lnSpc>
                <a:spcPct val="150000"/>
              </a:lnSpc>
            </a:pPr>
            <a:r>
              <a:rPr lang="fr-FR" altLang="zh-CN" sz="800" b="1" dirty="0">
                <a:solidFill>
                  <a:schemeClr val="tx2"/>
                </a:solidFill>
              </a:rPr>
              <a:t>Années 80, leader de la "législation sur la loi sur la santé mentale"</a:t>
            </a:r>
            <a:endParaRPr lang="zh-CN" altLang="en-US" sz="800" b="1" dirty="0">
              <a:solidFill>
                <a:schemeClr val="tx2"/>
              </a:solidFill>
            </a:endParaRPr>
          </a:p>
          <a:p>
            <a:pPr>
              <a:lnSpc>
                <a:spcPct val="150000"/>
              </a:lnSpc>
            </a:pPr>
            <a:endParaRPr lang="zh-CN" altLang="en-US" sz="1400" dirty="0">
              <a:solidFill>
                <a:srgbClr val="C00000"/>
              </a:solidFill>
            </a:endParaRPr>
          </a:p>
          <a:p>
            <a:pPr>
              <a:lnSpc>
                <a:spcPct val="150000"/>
              </a:lnSpc>
            </a:pP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1267054" y="1271644"/>
            <a:ext cx="9744268" cy="458908"/>
          </a:xfrm>
          <a:prstGeom prst="rect">
            <a:avLst/>
          </a:prstGeom>
          <a:noFill/>
        </p:spPr>
        <p:txBody>
          <a:bodyPr wrap="square" rtlCol="0">
            <a:spAutoFit/>
          </a:bodyPr>
          <a:lstStyle/>
          <a:p>
            <a:pPr algn="ct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华西临床研究的历史沿革：起步早</a:t>
            </a:r>
            <a:endParaRPr lang="en-US" altLang="zh-CN"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377973" y="2619847"/>
            <a:ext cx="10525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6410252" y="2619847"/>
            <a:ext cx="0" cy="27146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i$ľidê"/>
          <p:cNvGrpSpPr/>
          <p:nvPr/>
        </p:nvGrpSpPr>
        <p:grpSpPr bwMode="auto">
          <a:xfrm>
            <a:off x="2770967" y="1173963"/>
            <a:ext cx="5345617" cy="1296659"/>
            <a:chOff x="1029" y="912"/>
            <a:chExt cx="2860" cy="558"/>
          </a:xfrm>
        </p:grpSpPr>
        <p:sp>
          <p:nvSpPr>
            <p:cNvPr id="7" name="ï$1îḍê"/>
            <p:cNvSpPr/>
            <p:nvPr/>
          </p:nvSpPr>
          <p:spPr bwMode="gray">
            <a:xfrm>
              <a:off x="1998" y="1332"/>
              <a:ext cx="1613" cy="138"/>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iṧḷiďé"/>
            <p:cNvSpPr>
              <a:spLocks noChangeArrowheads="1"/>
            </p:cNvSpPr>
            <p:nvPr/>
          </p:nvSpPr>
          <p:spPr bwMode="auto">
            <a:xfrm>
              <a:off x="1029" y="912"/>
              <a:ext cx="2860" cy="495"/>
            </a:xfrm>
            <a:prstGeom prst="rect">
              <a:avLst/>
            </a:prstGeom>
            <a:solidFill>
              <a:schemeClr val="accent1"/>
            </a:solidFill>
            <a:ln w="9525">
              <a:noFill/>
              <a:miter lim="800000"/>
            </a:ln>
          </p:spPr>
          <p:txBody>
            <a:bodyPr wrap="none" anchor="ctr"/>
            <a:lstStyle/>
            <a:p>
              <a:pPr lvl="0" algn="ctr" fontAlgn="base">
                <a:spcBef>
                  <a:spcPct val="0"/>
                </a:spcBef>
                <a:spcAft>
                  <a:spcPct val="0"/>
                </a:spcAft>
                <a:defRPr/>
              </a:pPr>
              <a:r>
                <a:rPr lang="fr-FR" altLang="zh-CN" sz="1100"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Hôpital </a:t>
              </a:r>
              <a:r>
                <a:rPr lang="fr-FR" altLang="zh-CN" sz="1100" b="1" dirty="0">
                  <a:solidFill>
                    <a:prstClr val="white"/>
                  </a:solidFill>
                  <a:latin typeface="Arial" panose="020B0604020202020204" pitchFamily="34" charset="0"/>
                  <a:ea typeface="微软雅黑" panose="020B0503020204020204" pitchFamily="34" charset="-122"/>
                  <a:sym typeface="Arial" panose="020B0604020202020204" pitchFamily="34" charset="0"/>
                </a:rPr>
                <a:t>de Chine occidentale de l'Université du Sichuan</a:t>
              </a:r>
            </a:p>
            <a:p>
              <a:pPr lvl="0" algn="ctr" fontAlgn="base">
                <a:spcBef>
                  <a:spcPct val="0"/>
                </a:spcBef>
                <a:spcAft>
                  <a:spcPct val="0"/>
                </a:spcAft>
                <a:defRPr/>
              </a:pPr>
              <a:r>
                <a:rPr lang="fr-FR" altLang="zh-CN" sz="1100" b="1" dirty="0">
                  <a:solidFill>
                    <a:prstClr val="white"/>
                  </a:solidFill>
                  <a:latin typeface="Arial" panose="020B0604020202020204" pitchFamily="34" charset="0"/>
                  <a:ea typeface="微软雅黑" panose="020B0503020204020204" pitchFamily="34" charset="-122"/>
                  <a:sym typeface="Arial" panose="020B0604020202020204" pitchFamily="34" charset="0"/>
                </a:rPr>
                <a:t>Département de gestion de la recherche</a:t>
              </a:r>
              <a:endParaRPr kumimoji="0" lang="zh-CN" altLang="en-US" sz="11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 name="Connector: Elbow 22"/>
          <p:cNvCxnSpPr>
            <a:cxnSpLocks noChangeShapeType="1"/>
          </p:cNvCxnSpPr>
          <p:nvPr/>
        </p:nvCxnSpPr>
        <p:spPr bwMode="auto">
          <a:xfrm rot="5400000">
            <a:off x="3513455" y="1037904"/>
            <a:ext cx="542925" cy="3186113"/>
          </a:xfrm>
          <a:prstGeom prst="bentConnector3">
            <a:avLst>
              <a:gd name="adj1" fmla="val 50000"/>
            </a:avLst>
          </a:prstGeom>
          <a:noFill/>
          <a:ln w="9525">
            <a:solidFill>
              <a:srgbClr val="808080"/>
            </a:solidFill>
            <a:miter lim="800000"/>
            <a:tailEnd type="triangle" w="med" len="med"/>
          </a:ln>
        </p:spPr>
      </p:cxnSp>
      <p:cxnSp>
        <p:nvCxnSpPr>
          <p:cNvPr id="10" name="Connector: Elbow 23"/>
          <p:cNvCxnSpPr>
            <a:cxnSpLocks noChangeShapeType="1"/>
          </p:cNvCxnSpPr>
          <p:nvPr/>
        </p:nvCxnSpPr>
        <p:spPr bwMode="auto">
          <a:xfrm rot="5400000">
            <a:off x="4605258" y="2149550"/>
            <a:ext cx="585788" cy="945356"/>
          </a:xfrm>
          <a:prstGeom prst="bentConnector3">
            <a:avLst>
              <a:gd name="adj1" fmla="val 50000"/>
            </a:avLst>
          </a:prstGeom>
          <a:noFill/>
          <a:ln w="9525">
            <a:solidFill>
              <a:srgbClr val="808080"/>
            </a:solidFill>
            <a:miter lim="800000"/>
            <a:tailEnd type="triangle" w="med" len="med"/>
          </a:ln>
        </p:spPr>
      </p:cxnSp>
      <p:grpSp>
        <p:nvGrpSpPr>
          <p:cNvPr id="11" name="组合 1"/>
          <p:cNvGrpSpPr/>
          <p:nvPr/>
        </p:nvGrpSpPr>
        <p:grpSpPr bwMode="auto">
          <a:xfrm>
            <a:off x="1064339" y="2904010"/>
            <a:ext cx="2289572" cy="3224213"/>
            <a:chOff x="2794000" y="3073400"/>
            <a:chExt cx="3052763" cy="3224213"/>
          </a:xfrm>
        </p:grpSpPr>
        <p:grpSp>
          <p:nvGrpSpPr>
            <p:cNvPr id="12" name="íṩ1iḓe"/>
            <p:cNvGrpSpPr/>
            <p:nvPr/>
          </p:nvGrpSpPr>
          <p:grpSpPr bwMode="auto">
            <a:xfrm>
              <a:off x="3259138" y="3073400"/>
              <a:ext cx="2155825" cy="846138"/>
              <a:chOff x="596" y="1824"/>
              <a:chExt cx="1440" cy="562"/>
            </a:xfrm>
          </p:grpSpPr>
          <p:sp>
            <p:nvSpPr>
              <p:cNvPr id="23" name="i$ḻïḓê"/>
              <p:cNvSpPr/>
              <p:nvPr/>
            </p:nvSpPr>
            <p:spPr bwMode="gray">
              <a:xfrm>
                <a:off x="681" y="2196"/>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3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islîḓè"/>
              <p:cNvSpPr>
                <a:spLocks noChangeArrowheads="1"/>
              </p:cNvSpPr>
              <p:nvPr/>
            </p:nvSpPr>
            <p:spPr bwMode="auto">
              <a:xfrm>
                <a:off x="596" y="1824"/>
                <a:ext cx="1440" cy="480"/>
              </a:xfrm>
              <a:prstGeom prst="rect">
                <a:avLst/>
              </a:prstGeom>
              <a:solidFill>
                <a:srgbClr val="40A693"/>
              </a:soli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科技部</a:t>
                </a:r>
              </a:p>
            </p:txBody>
          </p:sp>
        </p:grpSp>
        <p:grpSp>
          <p:nvGrpSpPr>
            <p:cNvPr id="13" name="组合 56"/>
            <p:cNvGrpSpPr/>
            <p:nvPr/>
          </p:nvGrpSpPr>
          <p:grpSpPr bwMode="auto">
            <a:xfrm>
              <a:off x="3181349" y="3963987"/>
              <a:ext cx="2306638" cy="671512"/>
              <a:chOff x="2851115" y="3722441"/>
              <a:chExt cx="2306272" cy="671410"/>
            </a:xfrm>
          </p:grpSpPr>
          <p:cxnSp>
            <p:nvCxnSpPr>
              <p:cNvPr id="20" name="Connector: Elbow 15"/>
              <p:cNvCxnSpPr>
                <a:cxnSpLocks noChangeShapeType="1"/>
                <a:stCxn id="24" idx="2"/>
              </p:cNvCxnSpPr>
              <p:nvPr/>
            </p:nvCxnSpPr>
            <p:spPr bwMode="auto">
              <a:xfrm rot="5400000">
                <a:off x="3091988" y="3481589"/>
                <a:ext cx="671389" cy="1153136"/>
              </a:xfrm>
              <a:prstGeom prst="bentConnector3">
                <a:avLst>
                  <a:gd name="adj1" fmla="val 49889"/>
                </a:avLst>
              </a:prstGeom>
              <a:noFill/>
              <a:ln w="9525">
                <a:solidFill>
                  <a:srgbClr val="808080"/>
                </a:solidFill>
                <a:miter lim="800000"/>
                <a:tailEnd type="triangle" w="med" len="med"/>
              </a:ln>
            </p:spPr>
          </p:cxnSp>
          <p:cxnSp>
            <p:nvCxnSpPr>
              <p:cNvPr id="21" name="Straight Arrow Connector 16"/>
              <p:cNvCxnSpPr>
                <a:cxnSpLocks noChangeShapeType="1"/>
                <a:stCxn id="24" idx="2"/>
              </p:cNvCxnSpPr>
              <p:nvPr/>
            </p:nvCxnSpPr>
            <p:spPr bwMode="auto">
              <a:xfrm rot="5400000">
                <a:off x="3668554" y="4058136"/>
                <a:ext cx="671389" cy="0"/>
              </a:xfrm>
              <a:prstGeom prst="straightConnector1">
                <a:avLst/>
              </a:prstGeom>
              <a:noFill/>
              <a:ln w="9525">
                <a:solidFill>
                  <a:srgbClr val="808080"/>
                </a:solidFill>
                <a:round/>
                <a:tailEnd type="triangle" w="med" len="med"/>
              </a:ln>
            </p:spPr>
          </p:cxnSp>
          <p:cxnSp>
            <p:nvCxnSpPr>
              <p:cNvPr id="22" name="Connector: Elbow 17"/>
              <p:cNvCxnSpPr>
                <a:cxnSpLocks noChangeShapeType="1"/>
                <a:stCxn id="24" idx="2"/>
              </p:cNvCxnSpPr>
              <p:nvPr/>
            </p:nvCxnSpPr>
            <p:spPr bwMode="auto">
              <a:xfrm rot="16200000" flipH="1">
                <a:off x="4245124" y="3481589"/>
                <a:ext cx="671389" cy="1153136"/>
              </a:xfrm>
              <a:prstGeom prst="bentConnector3">
                <a:avLst>
                  <a:gd name="adj1" fmla="val 49889"/>
                </a:avLst>
              </a:prstGeom>
              <a:noFill/>
              <a:ln w="9525">
                <a:solidFill>
                  <a:srgbClr val="808080"/>
                </a:solidFill>
                <a:miter lim="800000"/>
                <a:tailEnd type="triangle" w="med" len="med"/>
              </a:ln>
            </p:spPr>
          </p:cxnSp>
        </p:grpSp>
        <p:sp>
          <p:nvSpPr>
            <p:cNvPr id="14" name="îsļîde"/>
            <p:cNvSpPr/>
            <p:nvPr/>
          </p:nvSpPr>
          <p:spPr bwMode="gray">
            <a:xfrm>
              <a:off x="2863850" y="6159500"/>
              <a:ext cx="636588" cy="138113"/>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íšļîďê"/>
            <p:cNvSpPr/>
            <p:nvPr/>
          </p:nvSpPr>
          <p:spPr>
            <a:xfrm rot="16200000">
              <a:off x="2293937" y="4967288"/>
              <a:ext cx="1776413" cy="776288"/>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40A69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tIns="360000" bIns="360000"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计</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划</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成</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果</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科</a:t>
              </a:r>
            </a:p>
          </p:txBody>
        </p:sp>
        <p:sp>
          <p:nvSpPr>
            <p:cNvPr id="16" name="ïṩ1íḍé"/>
            <p:cNvSpPr/>
            <p:nvPr/>
          </p:nvSpPr>
          <p:spPr bwMode="gray">
            <a:xfrm>
              <a:off x="4037013" y="6159500"/>
              <a:ext cx="638175" cy="138113"/>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îṡļíďé"/>
            <p:cNvSpPr/>
            <p:nvPr/>
          </p:nvSpPr>
          <p:spPr>
            <a:xfrm rot="16200000">
              <a:off x="3468687" y="4967288"/>
              <a:ext cx="1776413" cy="776288"/>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40A69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360000" bIns="360000"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科</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研</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基</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地</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科</a:t>
              </a:r>
            </a:p>
          </p:txBody>
        </p:sp>
        <p:sp>
          <p:nvSpPr>
            <p:cNvPr id="18" name="ïṩḷíḍê"/>
            <p:cNvSpPr/>
            <p:nvPr/>
          </p:nvSpPr>
          <p:spPr bwMode="gray">
            <a:xfrm>
              <a:off x="5138738" y="6159500"/>
              <a:ext cx="638175" cy="138113"/>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îŝḷïḋé"/>
            <p:cNvSpPr/>
            <p:nvPr/>
          </p:nvSpPr>
          <p:spPr>
            <a:xfrm rot="16200000">
              <a:off x="4569619" y="4966494"/>
              <a:ext cx="1776413" cy="777875"/>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40A69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360000" bIns="360000"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动</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物</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实</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验</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中</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心</a:t>
              </a:r>
            </a:p>
          </p:txBody>
        </p:sp>
      </p:grpSp>
      <p:grpSp>
        <p:nvGrpSpPr>
          <p:cNvPr id="25" name="组合 2"/>
          <p:cNvGrpSpPr/>
          <p:nvPr/>
        </p:nvGrpSpPr>
        <p:grpSpPr bwMode="auto">
          <a:xfrm>
            <a:off x="3481294" y="2915119"/>
            <a:ext cx="1615679" cy="3224212"/>
            <a:chOff x="6297549" y="2857311"/>
            <a:chExt cx="2154866" cy="3223884"/>
          </a:xfrm>
        </p:grpSpPr>
        <p:grpSp>
          <p:nvGrpSpPr>
            <p:cNvPr id="26" name="íṥḻîḋè"/>
            <p:cNvGrpSpPr/>
            <p:nvPr/>
          </p:nvGrpSpPr>
          <p:grpSpPr bwMode="auto">
            <a:xfrm>
              <a:off x="6297549" y="2857311"/>
              <a:ext cx="2154866" cy="845736"/>
              <a:chOff x="3374" y="1824"/>
              <a:chExt cx="1440" cy="562"/>
            </a:xfrm>
          </p:grpSpPr>
          <p:sp>
            <p:nvSpPr>
              <p:cNvPr id="34" name="ïŝļîḓe"/>
              <p:cNvSpPr/>
              <p:nvPr/>
            </p:nvSpPr>
            <p:spPr bwMode="gray">
              <a:xfrm>
                <a:off x="3459" y="2196"/>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íṩļîḑé"/>
              <p:cNvSpPr>
                <a:spLocks noChangeArrowheads="1"/>
              </p:cNvSpPr>
              <p:nvPr/>
            </p:nvSpPr>
            <p:spPr bwMode="auto">
              <a:xfrm>
                <a:off x="3374" y="1824"/>
                <a:ext cx="1440" cy="480"/>
              </a:xfrm>
              <a:prstGeom prst="rect">
                <a:avLst/>
              </a:prstGeom>
              <a:solidFill>
                <a:srgbClr val="178AA1"/>
              </a:soli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成果转化部</a:t>
                </a:r>
              </a:p>
            </p:txBody>
          </p:sp>
        </p:grpSp>
        <p:grpSp>
          <p:nvGrpSpPr>
            <p:cNvPr id="27" name="组合 55"/>
            <p:cNvGrpSpPr/>
            <p:nvPr/>
          </p:nvGrpSpPr>
          <p:grpSpPr bwMode="auto">
            <a:xfrm>
              <a:off x="6784292" y="3602309"/>
              <a:ext cx="1154669" cy="671391"/>
              <a:chOff x="7546240" y="3506596"/>
              <a:chExt cx="1154669" cy="671391"/>
            </a:xfrm>
          </p:grpSpPr>
          <p:cxnSp>
            <p:nvCxnSpPr>
              <p:cNvPr id="32" name="Connector: Elbow 19"/>
              <p:cNvCxnSpPr>
                <a:cxnSpLocks noChangeShapeType="1"/>
                <a:stCxn id="35" idx="2"/>
              </p:cNvCxnSpPr>
              <p:nvPr/>
            </p:nvCxnSpPr>
            <p:spPr bwMode="auto">
              <a:xfrm rot="5400000">
                <a:off x="7517183" y="3535655"/>
                <a:ext cx="671389" cy="613275"/>
              </a:xfrm>
              <a:prstGeom prst="bentConnector3">
                <a:avLst>
                  <a:gd name="adj1" fmla="val 49889"/>
                </a:avLst>
              </a:prstGeom>
              <a:noFill/>
              <a:ln w="9525">
                <a:solidFill>
                  <a:srgbClr val="808080"/>
                </a:solidFill>
                <a:miter lim="800000"/>
                <a:tailEnd type="triangle" w="med" len="med"/>
              </a:ln>
            </p:spPr>
          </p:cxnSp>
          <p:cxnSp>
            <p:nvCxnSpPr>
              <p:cNvPr id="33" name="Connector: Elbow 20"/>
              <p:cNvCxnSpPr>
                <a:cxnSpLocks noChangeShapeType="1"/>
                <a:stCxn id="35" idx="2"/>
              </p:cNvCxnSpPr>
              <p:nvPr/>
            </p:nvCxnSpPr>
            <p:spPr bwMode="auto">
              <a:xfrm rot="16200000" flipH="1">
                <a:off x="8094518" y="3571595"/>
                <a:ext cx="671389" cy="541392"/>
              </a:xfrm>
              <a:prstGeom prst="bentConnector3">
                <a:avLst>
                  <a:gd name="adj1" fmla="val 49889"/>
                </a:avLst>
              </a:prstGeom>
              <a:noFill/>
              <a:ln w="19050">
                <a:solidFill>
                  <a:srgbClr val="C00000"/>
                </a:solidFill>
                <a:prstDash val="dash"/>
                <a:miter lim="800000"/>
                <a:tailEnd type="triangle" w="med" len="med"/>
              </a:ln>
            </p:spPr>
          </p:cxnSp>
        </p:grpSp>
        <p:sp>
          <p:nvSpPr>
            <p:cNvPr id="28" name="ïšľiḑé"/>
            <p:cNvSpPr/>
            <p:nvPr/>
          </p:nvSpPr>
          <p:spPr bwMode="gray">
            <a:xfrm>
              <a:off x="6443642" y="5944684"/>
              <a:ext cx="636774" cy="136511"/>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isliḓé"/>
            <p:cNvSpPr/>
            <p:nvPr/>
          </p:nvSpPr>
          <p:spPr>
            <a:xfrm rot="16200000">
              <a:off x="5874706" y="4751647"/>
              <a:ext cx="1774644" cy="776514"/>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360000" bIns="36000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科</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技</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合</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作</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管</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理</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科</a:t>
              </a:r>
            </a:p>
          </p:txBody>
        </p:sp>
        <p:sp>
          <p:nvSpPr>
            <p:cNvPr id="30" name="íşľîďe"/>
            <p:cNvSpPr/>
            <p:nvPr/>
          </p:nvSpPr>
          <p:spPr bwMode="gray">
            <a:xfrm>
              <a:off x="7575860" y="5944684"/>
              <a:ext cx="636773" cy="136511"/>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iSlíḓé"/>
            <p:cNvSpPr/>
            <p:nvPr/>
          </p:nvSpPr>
          <p:spPr>
            <a:xfrm rot="16200000">
              <a:off x="7006924" y="4751647"/>
              <a:ext cx="1774644" cy="776513"/>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360000" bIns="36000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四川</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西部</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医药</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技术</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转移</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中心</a:t>
              </a:r>
            </a:p>
          </p:txBody>
        </p:sp>
      </p:grpSp>
      <p:grpSp>
        <p:nvGrpSpPr>
          <p:cNvPr id="36" name="组合 3"/>
          <p:cNvGrpSpPr/>
          <p:nvPr/>
        </p:nvGrpSpPr>
        <p:grpSpPr bwMode="auto">
          <a:xfrm>
            <a:off x="7339395" y="2946872"/>
            <a:ext cx="2357005" cy="3224212"/>
            <a:chOff x="8642706" y="2887201"/>
            <a:chExt cx="3142508" cy="3223884"/>
          </a:xfrm>
        </p:grpSpPr>
        <p:grpSp>
          <p:nvGrpSpPr>
            <p:cNvPr id="37" name="íṩ1iḓe"/>
            <p:cNvGrpSpPr/>
            <p:nvPr/>
          </p:nvGrpSpPr>
          <p:grpSpPr bwMode="auto">
            <a:xfrm>
              <a:off x="8642706" y="2887201"/>
              <a:ext cx="3142508" cy="845736"/>
              <a:chOff x="252" y="1824"/>
              <a:chExt cx="2100" cy="562"/>
            </a:xfrm>
          </p:grpSpPr>
          <p:sp>
            <p:nvSpPr>
              <p:cNvPr id="48" name="i$ḻïḓê"/>
              <p:cNvSpPr/>
              <p:nvPr/>
            </p:nvSpPr>
            <p:spPr bwMode="gray">
              <a:xfrm>
                <a:off x="681" y="2196"/>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3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islîḓè"/>
              <p:cNvSpPr>
                <a:spLocks noChangeArrowheads="1"/>
              </p:cNvSpPr>
              <p:nvPr/>
            </p:nvSpPr>
            <p:spPr bwMode="auto">
              <a:xfrm>
                <a:off x="252" y="1824"/>
                <a:ext cx="2100" cy="480"/>
              </a:xfrm>
              <a:prstGeom prst="rect">
                <a:avLst/>
              </a:prstGeom>
              <a:solidFill>
                <a:srgbClr val="C00000"/>
              </a:soli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临床研究管理部</a:t>
                </a:r>
              </a:p>
            </p:txBody>
          </p:sp>
        </p:grpSp>
        <p:grpSp>
          <p:nvGrpSpPr>
            <p:cNvPr id="38" name="组合 62"/>
            <p:cNvGrpSpPr/>
            <p:nvPr/>
          </p:nvGrpSpPr>
          <p:grpSpPr bwMode="auto">
            <a:xfrm>
              <a:off x="9079487" y="3609538"/>
              <a:ext cx="2306268" cy="624262"/>
              <a:chOff x="2851120" y="3553723"/>
              <a:chExt cx="2306268" cy="624262"/>
            </a:xfrm>
          </p:grpSpPr>
          <p:cxnSp>
            <p:nvCxnSpPr>
              <p:cNvPr id="45" name="Connector: Elbow 15"/>
              <p:cNvCxnSpPr>
                <a:cxnSpLocks noChangeShapeType="1"/>
                <a:stCxn id="49" idx="2"/>
              </p:cNvCxnSpPr>
              <p:nvPr/>
            </p:nvCxnSpPr>
            <p:spPr bwMode="auto">
              <a:xfrm rot="5400000">
                <a:off x="3106734" y="3298109"/>
                <a:ext cx="624262" cy="1135489"/>
              </a:xfrm>
              <a:prstGeom prst="bentConnector2">
                <a:avLst/>
              </a:prstGeom>
              <a:noFill/>
              <a:ln w="9525">
                <a:solidFill>
                  <a:srgbClr val="808080"/>
                </a:solidFill>
                <a:miter lim="800000"/>
                <a:tailEnd type="triangle" w="med" len="med"/>
              </a:ln>
            </p:spPr>
          </p:cxnSp>
          <p:cxnSp>
            <p:nvCxnSpPr>
              <p:cNvPr id="46" name="Straight Arrow Connector 16"/>
              <p:cNvCxnSpPr>
                <a:cxnSpLocks noChangeShapeType="1"/>
                <a:stCxn id="49" idx="2"/>
              </p:cNvCxnSpPr>
              <p:nvPr/>
            </p:nvCxnSpPr>
            <p:spPr bwMode="auto">
              <a:xfrm rot="16200000" flipH="1">
                <a:off x="3683303" y="3857030"/>
                <a:ext cx="624258" cy="17644"/>
              </a:xfrm>
              <a:prstGeom prst="straightConnector1">
                <a:avLst/>
              </a:prstGeom>
              <a:noFill/>
              <a:ln w="9525">
                <a:solidFill>
                  <a:srgbClr val="808080"/>
                </a:solidFill>
                <a:round/>
                <a:tailEnd type="triangle" w="med" len="med"/>
              </a:ln>
            </p:spPr>
          </p:cxnSp>
          <p:cxnSp>
            <p:nvCxnSpPr>
              <p:cNvPr id="47" name="Connector: Elbow 17"/>
              <p:cNvCxnSpPr>
                <a:cxnSpLocks noChangeShapeType="1"/>
                <a:stCxn id="49" idx="2"/>
              </p:cNvCxnSpPr>
              <p:nvPr/>
            </p:nvCxnSpPr>
            <p:spPr bwMode="auto">
              <a:xfrm rot="16200000" flipH="1">
                <a:off x="4259868" y="3280465"/>
                <a:ext cx="624262" cy="1170778"/>
              </a:xfrm>
              <a:prstGeom prst="bentConnector2">
                <a:avLst/>
              </a:prstGeom>
              <a:noFill/>
              <a:ln w="9525">
                <a:solidFill>
                  <a:srgbClr val="808080"/>
                </a:solidFill>
                <a:miter lim="800000"/>
                <a:tailEnd type="triangle" w="med" len="med"/>
              </a:ln>
            </p:spPr>
          </p:cxnSp>
        </p:grpSp>
        <p:sp>
          <p:nvSpPr>
            <p:cNvPr id="39" name="îsļîde"/>
            <p:cNvSpPr/>
            <p:nvPr/>
          </p:nvSpPr>
          <p:spPr bwMode="gray">
            <a:xfrm>
              <a:off x="8760872" y="5974574"/>
              <a:ext cx="636554" cy="136511"/>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íšļîďê"/>
            <p:cNvSpPr/>
            <p:nvPr/>
          </p:nvSpPr>
          <p:spPr>
            <a:xfrm rot="16200000">
              <a:off x="8191827" y="4781670"/>
              <a:ext cx="1774644" cy="776247"/>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tIns="360000" bIns="36000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临</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床</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研</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究</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办</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公</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室</a:t>
              </a:r>
            </a:p>
          </p:txBody>
        </p:sp>
        <p:sp>
          <p:nvSpPr>
            <p:cNvPr id="41" name="ïṩ1íḍé"/>
            <p:cNvSpPr/>
            <p:nvPr/>
          </p:nvSpPr>
          <p:spPr bwMode="gray">
            <a:xfrm>
              <a:off x="9935560" y="5974574"/>
              <a:ext cx="636554" cy="136511"/>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îṡļíďé"/>
            <p:cNvSpPr/>
            <p:nvPr/>
          </p:nvSpPr>
          <p:spPr>
            <a:xfrm rot="16200000">
              <a:off x="9366514" y="4781670"/>
              <a:ext cx="1774644" cy="776247"/>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360000" bIns="360000"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伦</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理</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办</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公</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室</a:t>
              </a:r>
            </a:p>
          </p:txBody>
        </p:sp>
        <p:sp>
          <p:nvSpPr>
            <p:cNvPr id="43" name="ïṩḷíḍê"/>
            <p:cNvSpPr/>
            <p:nvPr/>
          </p:nvSpPr>
          <p:spPr bwMode="gray">
            <a:xfrm>
              <a:off x="11037226" y="5974574"/>
              <a:ext cx="636554" cy="136511"/>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îŝḷïḋé"/>
            <p:cNvSpPr/>
            <p:nvPr/>
          </p:nvSpPr>
          <p:spPr>
            <a:xfrm rot="16200000">
              <a:off x="10468181" y="4781670"/>
              <a:ext cx="1774644" cy="776247"/>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360000" bIns="360000"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生</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物</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样</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本</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库</a:t>
              </a:r>
            </a:p>
          </p:txBody>
        </p:sp>
      </p:grpSp>
      <p:grpSp>
        <p:nvGrpSpPr>
          <p:cNvPr id="50" name="组合 1"/>
          <p:cNvGrpSpPr/>
          <p:nvPr/>
        </p:nvGrpSpPr>
        <p:grpSpPr bwMode="auto">
          <a:xfrm>
            <a:off x="5338604" y="2918297"/>
            <a:ext cx="1856985" cy="3224212"/>
            <a:chOff x="334512" y="2857311"/>
            <a:chExt cx="2292538" cy="3223884"/>
          </a:xfrm>
        </p:grpSpPr>
        <p:grpSp>
          <p:nvGrpSpPr>
            <p:cNvPr id="51" name="íṥḻîḋè"/>
            <p:cNvGrpSpPr/>
            <p:nvPr/>
          </p:nvGrpSpPr>
          <p:grpSpPr bwMode="auto">
            <a:xfrm>
              <a:off x="334512" y="2857311"/>
              <a:ext cx="2292538" cy="845736"/>
              <a:chOff x="3315" y="1824"/>
              <a:chExt cx="1532" cy="562"/>
            </a:xfrm>
          </p:grpSpPr>
          <p:sp>
            <p:nvSpPr>
              <p:cNvPr id="59" name="ïŝļîḓe"/>
              <p:cNvSpPr/>
              <p:nvPr/>
            </p:nvSpPr>
            <p:spPr bwMode="gray">
              <a:xfrm>
                <a:off x="3459" y="2196"/>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íṩļîḑé"/>
              <p:cNvSpPr/>
              <p:nvPr/>
            </p:nvSpPr>
            <p:spPr bwMode="gray">
              <a:xfrm>
                <a:off x="3315" y="1824"/>
                <a:ext cx="1532" cy="480"/>
              </a:xfrm>
              <a:prstGeom prst="rect">
                <a:avLst/>
              </a:prstGeom>
              <a:solidFill>
                <a:schemeClr val="accent3"/>
              </a:solidFill>
              <a:ln>
                <a:noFill/>
              </a:ln>
              <a:effectLst/>
            </p:spPr>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“双一流”建设</a:t>
                </a:r>
                <a:endPar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办公室</a:t>
                </a:r>
              </a:p>
            </p:txBody>
          </p:sp>
        </p:grpSp>
        <p:grpSp>
          <p:nvGrpSpPr>
            <p:cNvPr id="52" name="组合 77"/>
            <p:cNvGrpSpPr/>
            <p:nvPr/>
          </p:nvGrpSpPr>
          <p:grpSpPr bwMode="auto">
            <a:xfrm>
              <a:off x="909555" y="3579648"/>
              <a:ext cx="1154658" cy="694052"/>
              <a:chOff x="7546250" y="3483935"/>
              <a:chExt cx="1154658" cy="694052"/>
            </a:xfrm>
          </p:grpSpPr>
          <p:cxnSp>
            <p:nvCxnSpPr>
              <p:cNvPr id="57" name="Connector: Elbow 19"/>
              <p:cNvCxnSpPr>
                <a:cxnSpLocks noChangeShapeType="1"/>
                <a:stCxn id="60" idx="2"/>
              </p:cNvCxnSpPr>
              <p:nvPr/>
            </p:nvCxnSpPr>
            <p:spPr bwMode="auto">
              <a:xfrm rot="5400000">
                <a:off x="7485010" y="3545175"/>
                <a:ext cx="694052" cy="571572"/>
              </a:xfrm>
              <a:prstGeom prst="bentConnector3">
                <a:avLst>
                  <a:gd name="adj1" fmla="val 50000"/>
                </a:avLst>
              </a:prstGeom>
              <a:noFill/>
              <a:ln w="9525">
                <a:solidFill>
                  <a:srgbClr val="808080"/>
                </a:solidFill>
                <a:miter lim="800000"/>
                <a:tailEnd type="triangle" w="med" len="med"/>
              </a:ln>
            </p:spPr>
          </p:cxnSp>
          <p:cxnSp>
            <p:nvCxnSpPr>
              <p:cNvPr id="58" name="Connector: Elbow 20"/>
              <p:cNvCxnSpPr>
                <a:cxnSpLocks noChangeShapeType="1"/>
                <a:stCxn id="60" idx="2"/>
              </p:cNvCxnSpPr>
              <p:nvPr/>
            </p:nvCxnSpPr>
            <p:spPr bwMode="auto">
              <a:xfrm rot="16200000" flipH="1">
                <a:off x="8062339" y="3539417"/>
                <a:ext cx="694051" cy="583087"/>
              </a:xfrm>
              <a:prstGeom prst="bentConnector3">
                <a:avLst>
                  <a:gd name="adj1" fmla="val 50000"/>
                </a:avLst>
              </a:prstGeom>
              <a:noFill/>
              <a:ln w="9525">
                <a:solidFill>
                  <a:srgbClr val="808080"/>
                </a:solidFill>
                <a:miter lim="800000"/>
                <a:tailEnd type="triangle" w="med" len="med"/>
              </a:ln>
            </p:spPr>
          </p:cxnSp>
        </p:grpSp>
        <p:sp>
          <p:nvSpPr>
            <p:cNvPr id="53" name="ïšľiḑé"/>
            <p:cNvSpPr/>
            <p:nvPr/>
          </p:nvSpPr>
          <p:spPr bwMode="gray">
            <a:xfrm>
              <a:off x="568895" y="5944684"/>
              <a:ext cx="636774" cy="136511"/>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 name="isliḓé"/>
            <p:cNvSpPr/>
            <p:nvPr/>
          </p:nvSpPr>
          <p:spPr>
            <a:xfrm rot="16200000">
              <a:off x="-41" y="4751647"/>
              <a:ext cx="1774644" cy="776514"/>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360000" bIns="36000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学</a:t>
              </a:r>
              <a:endParaRPr kumimoji="0" lang="en-US" altLang="zh-CN"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科</a:t>
              </a:r>
              <a:endParaRPr kumimoji="0" lang="en-US" altLang="zh-CN"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建</a:t>
              </a:r>
              <a:endParaRPr kumimoji="0" lang="en-US" altLang="zh-CN"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设</a:t>
              </a:r>
              <a:endParaRPr kumimoji="0" lang="en-US" altLang="zh-CN"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科</a:t>
              </a:r>
            </a:p>
          </p:txBody>
        </p:sp>
        <p:sp>
          <p:nvSpPr>
            <p:cNvPr id="55" name="íşľîďe"/>
            <p:cNvSpPr/>
            <p:nvPr/>
          </p:nvSpPr>
          <p:spPr bwMode="gray">
            <a:xfrm>
              <a:off x="1701113" y="5944684"/>
              <a:ext cx="636773" cy="136511"/>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6" name="iSlíḓé"/>
            <p:cNvSpPr/>
            <p:nvPr/>
          </p:nvSpPr>
          <p:spPr>
            <a:xfrm rot="16200000">
              <a:off x="1132177" y="4751647"/>
              <a:ext cx="1774644" cy="776513"/>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tIns="360000" bIns="36000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重</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大</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项</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目</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办</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公</a:t>
              </a:r>
              <a:endParaRPr kumimoji="0" lang="en-US" altLang="zh-CN"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室</a:t>
              </a:r>
            </a:p>
          </p:txBody>
        </p:sp>
      </p:grpSp>
      <p:cxnSp>
        <p:nvCxnSpPr>
          <p:cNvPr id="61" name="直接箭头连接符 60"/>
          <p:cNvCxnSpPr/>
          <p:nvPr/>
        </p:nvCxnSpPr>
        <p:spPr>
          <a:xfrm>
            <a:off x="8425100" y="2629054"/>
            <a:ext cx="9525" cy="28321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418500" y="2623974"/>
            <a:ext cx="1991995" cy="698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845146" y="386623"/>
            <a:ext cx="9484995" cy="307777"/>
          </a:xfrm>
          <a:prstGeom prst="rect">
            <a:avLst/>
          </a:prstGeom>
        </p:spPr>
        <p:txBody>
          <a:bodyPr wrap="square">
            <a:spAutoFit/>
          </a:bodyPr>
          <a:lstStyle/>
          <a:p>
            <a:pPr algn="ctr" fontAlgn="auto">
              <a:spcAft>
                <a:spcPts val="0"/>
              </a:spcAft>
              <a:defRPr/>
            </a:pPr>
            <a:r>
              <a:rPr lang="fr-FR" altLang="zh-CN" sz="1400" b="1" dirty="0" smtClean="0">
                <a:solidFill>
                  <a:srgbClr val="C00000"/>
                </a:solidFill>
                <a:latin typeface="微软雅黑" panose="020B0503020204020204" pitchFamily="34" charset="-122"/>
                <a:ea typeface="微软雅黑" panose="020B0503020204020204" pitchFamily="34" charset="-122"/>
                <a:sym typeface="+mn-ea"/>
              </a:rPr>
              <a:t>Organismes </a:t>
            </a:r>
            <a:r>
              <a:rPr lang="fr-FR" altLang="zh-CN" sz="1400" b="1" dirty="0">
                <a:solidFill>
                  <a:srgbClr val="C00000"/>
                </a:solidFill>
                <a:latin typeface="微软雅黑" panose="020B0503020204020204" pitchFamily="34" charset="-122"/>
                <a:ea typeface="微软雅黑" panose="020B0503020204020204" pitchFamily="34" charset="-122"/>
                <a:sym typeface="+mn-ea"/>
              </a:rPr>
              <a:t>de gestion et de service de la recherche scientifique autour de la recherche</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cxnSp>
        <p:nvCxnSpPr>
          <p:cNvPr id="66" name="直接连接符 65"/>
          <p:cNvCxnSpPr/>
          <p:nvPr/>
        </p:nvCxnSpPr>
        <p:spPr>
          <a:xfrm>
            <a:off x="418257" y="1052736"/>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65" name="íšļîďê"/>
          <p:cNvSpPr/>
          <p:nvPr/>
        </p:nvSpPr>
        <p:spPr bwMode="auto">
          <a:xfrm rot="16200000">
            <a:off x="10392459" y="3029528"/>
            <a:ext cx="1048857" cy="1920078"/>
          </a:xfrm>
          <a:custGeom>
            <a:avLst/>
            <a:gdLst>
              <a:gd name="connsiteX0" fmla="*/ 1224601 w 1224601"/>
              <a:gd name="connsiteY0" fmla="*/ 0 h 536031"/>
              <a:gd name="connsiteX1" fmla="*/ 1224601 w 1224601"/>
              <a:gd name="connsiteY1" fmla="*/ 536031 h 536031"/>
              <a:gd name="connsiteX2" fmla="*/ 0 w 1224601"/>
              <a:gd name="connsiteY2" fmla="*/ 536031 h 536031"/>
              <a:gd name="connsiteX3" fmla="*/ 0 w 1224601"/>
              <a:gd name="connsiteY3" fmla="*/ 0 h 536031"/>
            </a:gdLst>
            <a:ahLst/>
            <a:cxnLst>
              <a:cxn ang="0">
                <a:pos x="connsiteX0" y="connsiteY0"/>
              </a:cxn>
              <a:cxn ang="0">
                <a:pos x="connsiteX1" y="connsiteY1"/>
              </a:cxn>
              <a:cxn ang="0">
                <a:pos x="connsiteX2" y="connsiteY2"/>
              </a:cxn>
              <a:cxn ang="0">
                <a:pos x="connsiteX3" y="connsiteY3"/>
              </a:cxn>
            </a:cxnLst>
            <a:rect l="l" t="t" r="r" b="b"/>
            <a:pathLst>
              <a:path w="1224601" h="536031">
                <a:moveTo>
                  <a:pt x="1224601" y="0"/>
                </a:moveTo>
                <a:lnTo>
                  <a:pt x="1224601" y="536031"/>
                </a:lnTo>
                <a:lnTo>
                  <a:pt x="0" y="536031"/>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tIns="360000" bIns="360000"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临床研究</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设计与</a:t>
            </a:r>
            <a:r>
              <a:rPr kumimoji="0" lang="zh-CN" altLang="en-US"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rPr>
              <a:t>统计中心</a:t>
            </a:r>
            <a:endParaRPr kumimoji="0" lang="en-US" altLang="zh-CN" sz="1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sym typeface="Arial" panose="020B0604020202020204" pitchFamily="34" charset="0"/>
            </a:endParaRPr>
          </a:p>
        </p:txBody>
      </p:sp>
      <p:cxnSp>
        <p:nvCxnSpPr>
          <p:cNvPr id="70" name="直接箭头连接符 69"/>
          <p:cNvCxnSpPr/>
          <p:nvPr/>
        </p:nvCxnSpPr>
        <p:spPr>
          <a:xfrm flipV="1">
            <a:off x="8547806" y="3976099"/>
            <a:ext cx="1397578" cy="1982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pPr lvl="0" eaLnBrk="1" hangingPunct="1"/>
            <a:fld id="{9A0DB2DC-4C9A-4742-B13C-FB6460FD3503}" type="slidenum">
              <a:rPr lang="zh-CN" altLang="en-US" smtClean="0">
                <a:latin typeface="Arial" panose="020B0604020202020204" pitchFamily="34" charset="0"/>
              </a:rPr>
              <a:t>8</a:t>
            </a:fld>
            <a:endParaRPr lang="zh-CN" altLang="en-US" dirty="0">
              <a:latin typeface="Arial" panose="020B0604020202020204" pitchFamily="34" charset="0"/>
            </a:endParaRPr>
          </a:p>
        </p:txBody>
      </p:sp>
      <p:sp>
        <p:nvSpPr>
          <p:cNvPr id="67" name="TextBox 6"/>
          <p:cNvSpPr txBox="1"/>
          <p:nvPr/>
        </p:nvSpPr>
        <p:spPr>
          <a:xfrm>
            <a:off x="0" y="318498"/>
            <a:ext cx="1368000" cy="387735"/>
          </a:xfrm>
          <a:prstGeom prst="rect">
            <a:avLst/>
          </a:prstGeom>
          <a:solidFill>
            <a:srgbClr val="FFC000"/>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平台支撑</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14784" y="220098"/>
            <a:ext cx="8533928" cy="52322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国家级与自主建设的全</a:t>
            </a:r>
            <a:r>
              <a:rPr lang="zh-CN" altLang="en-US" sz="2800" b="1" dirty="0" smtClean="0">
                <a:solidFill>
                  <a:srgbClr val="C00000"/>
                </a:solidFill>
                <a:latin typeface="微软雅黑" panose="020B0503020204020204" pitchFamily="34" charset="-122"/>
                <a:ea typeface="微软雅黑" panose="020B0503020204020204" pitchFamily="34" charset="-122"/>
              </a:rPr>
              <a:t>链条临床基础医</a:t>
            </a:r>
            <a:r>
              <a:rPr lang="zh-CN" altLang="en-US" sz="2800" b="1" dirty="0">
                <a:solidFill>
                  <a:srgbClr val="C00000"/>
                </a:solidFill>
                <a:latin typeface="微软雅黑" panose="020B0503020204020204" pitchFamily="34" charset="-122"/>
                <a:ea typeface="微软雅黑" panose="020B0503020204020204" pitchFamily="34" charset="-122"/>
              </a:rPr>
              <a:t>研一体平台</a:t>
            </a:r>
          </a:p>
        </p:txBody>
      </p:sp>
      <p:sp>
        <p:nvSpPr>
          <p:cNvPr id="3" name="矩形 2"/>
          <p:cNvSpPr/>
          <p:nvPr/>
        </p:nvSpPr>
        <p:spPr>
          <a:xfrm>
            <a:off x="838200" y="1618718"/>
            <a:ext cx="5000441" cy="5180393"/>
          </a:xfrm>
          <a:prstGeom prst="rect">
            <a:avLst/>
          </a:prstGeom>
        </p:spPr>
        <p:txBody>
          <a:bodyPr wrap="square">
            <a:spAutoFit/>
          </a:bodyPr>
          <a:lstStyle/>
          <a:p>
            <a:pPr marL="0" lvl="1" algn="ctr" eaLnBrk="0" latinLnBrk="1" hangingPunct="0">
              <a:lnSpc>
                <a:spcPct val="150000"/>
              </a:lnSpc>
              <a:spcBef>
                <a:spcPts val="1000"/>
              </a:spcBef>
            </a:pPr>
            <a:r>
              <a:rPr lang="zh-CN" altLang="en-US" b="1" dirty="0">
                <a:latin typeface="微软雅黑" panose="020B0503020204020204" pitchFamily="34" charset="-122"/>
                <a:ea typeface="微软雅黑" panose="020B0503020204020204" pitchFamily="34" charset="-122"/>
              </a:rPr>
              <a:t>国家级平台</a:t>
            </a:r>
            <a:endParaRPr lang="en-US" altLang="zh-CN" b="1" dirty="0">
              <a:latin typeface="微软雅黑" panose="020B0503020204020204" pitchFamily="34" charset="-122"/>
              <a:ea typeface="微软雅黑" panose="020B0503020204020204" pitchFamily="34" charset="-122"/>
            </a:endParaRPr>
          </a:p>
          <a:p>
            <a:pPr marL="0" lvl="1" eaLnBrk="0" latinLnBrk="1" hangingPunct="0">
              <a:lnSpc>
                <a:spcPct val="150000"/>
              </a:lnSpc>
              <a:spcBef>
                <a:spcPts val="1000"/>
              </a:spcBef>
            </a:pPr>
            <a:r>
              <a:rPr lang="zh-CN" altLang="en-US" b="1" dirty="0">
                <a:latin typeface="微软雅黑" panose="020B0503020204020204" pitchFamily="34" charset="-122"/>
                <a:ea typeface="微软雅黑" panose="020B0503020204020204" pitchFamily="34" charset="-122"/>
              </a:rPr>
              <a:t>探索发现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基础研究</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临床前研究</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临床研究</a:t>
            </a:r>
            <a:r>
              <a:rPr lang="en-US" altLang="zh-CN" b="1" dirty="0">
                <a:latin typeface="微软雅黑" panose="020B0503020204020204" pitchFamily="34" charset="-122"/>
                <a:ea typeface="微软雅黑" panose="020B0503020204020204" pitchFamily="34" charset="-122"/>
              </a:rPr>
              <a:t>/GCP-</a:t>
            </a:r>
            <a:r>
              <a:rPr lang="zh-CN" altLang="en-US" b="1" dirty="0">
                <a:latin typeface="微软雅黑" panose="020B0503020204020204" pitchFamily="34" charset="-122"/>
                <a:ea typeface="微软雅黑" panose="020B0503020204020204" pitchFamily="34" charset="-122"/>
              </a:rPr>
              <a:t>评估评价</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技术培训</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学术推广</a:t>
            </a:r>
            <a:endParaRPr lang="en-US" altLang="zh-CN" b="1" dirty="0">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a:solidFill>
                  <a:srgbClr val="C00000"/>
                </a:solidFill>
                <a:latin typeface="微软雅黑" panose="020B0503020204020204" pitchFamily="34" charset="-122"/>
                <a:ea typeface="微软雅黑" panose="020B0503020204020204" pitchFamily="34" charset="-122"/>
              </a:rPr>
              <a:t>生物治疗国家重点实验室</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a:solidFill>
                  <a:srgbClr val="C00000"/>
                </a:solidFill>
                <a:latin typeface="微软雅黑" panose="020B0503020204020204" pitchFamily="34" charset="-122"/>
                <a:ea typeface="微软雅黑" panose="020B0503020204020204" pitchFamily="34" charset="-122"/>
              </a:rPr>
              <a:t>国家新药安全性评价中心/GLP</a:t>
            </a:r>
          </a:p>
          <a:p>
            <a:pPr marL="285750" lvl="1" indent="-285750" eaLnBrk="0" latinLnBrk="1" hangingPunct="0">
              <a:lnSpc>
                <a:spcPct val="150000"/>
              </a:lnSpc>
              <a:spcBef>
                <a:spcPts val="1000"/>
              </a:spcBef>
              <a:buFont typeface="Wingdings" panose="05000000000000000000" pitchFamily="2" charset="2"/>
              <a:buChar char="Ø"/>
            </a:pPr>
            <a:r>
              <a:rPr lang="zh-CN" altLang="en-US" b="1" dirty="0">
                <a:solidFill>
                  <a:srgbClr val="C00000"/>
                </a:solidFill>
                <a:latin typeface="微软雅黑" panose="020B0503020204020204" pitchFamily="34" charset="-122"/>
                <a:ea typeface="微软雅黑" panose="020B0503020204020204" pitchFamily="34" charset="-122"/>
              </a:rPr>
              <a:t>国家药物临床试验机构/GCP</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a:solidFill>
                  <a:srgbClr val="C00000"/>
                </a:solidFill>
                <a:latin typeface="微软雅黑" panose="020B0503020204020204" pitchFamily="34" charset="-122"/>
                <a:ea typeface="微软雅黑" panose="020B0503020204020204" pitchFamily="34" charset="-122"/>
              </a:rPr>
              <a:t>国家老年疾病临床医学研究中心</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a:solidFill>
                  <a:srgbClr val="C00000"/>
                </a:solidFill>
                <a:latin typeface="微软雅黑" panose="020B0503020204020204" pitchFamily="34" charset="-122"/>
                <a:ea typeface="微软雅黑" panose="020B0503020204020204" pitchFamily="34" charset="-122"/>
              </a:rPr>
              <a:t>国家转化医学重大科技基础设施</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a:solidFill>
                  <a:srgbClr val="C00000"/>
                </a:solidFill>
                <a:latin typeface="微软雅黑" panose="020B0503020204020204" pitchFamily="34" charset="-122"/>
                <a:ea typeface="微软雅黑" panose="020B0503020204020204" pitchFamily="34" charset="-122"/>
              </a:rPr>
              <a:t>疾病分子网络前沿科学中心</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a:t>
            </a:r>
            <a:r>
              <a:rPr lang="en-US" altLang="zh-CN" b="1" dirty="0">
                <a:solidFill>
                  <a:srgbClr val="C00000"/>
                </a:solidFill>
                <a:latin typeface="微软雅黑" panose="020B0503020204020204" pitchFamily="34" charset="-122"/>
                <a:ea typeface="微软雅黑" panose="020B0503020204020204" pitchFamily="34" charset="-122"/>
              </a:rPr>
              <a:t>11</a:t>
            </a:r>
            <a:r>
              <a:rPr lang="zh-CN" altLang="en-US" b="1" dirty="0">
                <a:solidFill>
                  <a:srgbClr val="C00000"/>
                </a:solidFill>
                <a:latin typeface="微软雅黑" panose="020B0503020204020204" pitchFamily="34" charset="-122"/>
                <a:ea typeface="微软雅黑" panose="020B0503020204020204" pitchFamily="34" charset="-122"/>
              </a:rPr>
              <a:t>个）</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pPr>
              <a:defRPr/>
            </a:pPr>
            <a:fld id="{E94D53BB-2926-40DC-976F-64984B3739F7}" type="slidenum">
              <a:rPr lang="en-US" altLang="zh-CN" smtClean="0">
                <a:solidFill>
                  <a:srgbClr val="000000"/>
                </a:solidFill>
              </a:rPr>
              <a:t>9</a:t>
            </a:fld>
            <a:endParaRPr lang="en-US" altLang="zh-CN" dirty="0">
              <a:solidFill>
                <a:srgbClr val="000000"/>
              </a:solidFill>
            </a:endParaRPr>
          </a:p>
        </p:txBody>
      </p:sp>
      <p:sp>
        <p:nvSpPr>
          <p:cNvPr id="25" name="TextBox 6"/>
          <p:cNvSpPr txBox="1"/>
          <p:nvPr/>
        </p:nvSpPr>
        <p:spPr>
          <a:xfrm>
            <a:off x="0" y="205482"/>
            <a:ext cx="1368000" cy="387735"/>
          </a:xfrm>
          <a:prstGeom prst="rect">
            <a:avLst/>
          </a:prstGeom>
          <a:solidFill>
            <a:srgbClr val="FFC000"/>
          </a:solidFill>
        </p:spPr>
        <p:txBody>
          <a:bodyPr wrap="square" rtlCol="0">
            <a:spAutoFit/>
          </a:bodyPr>
          <a:lstStyle/>
          <a:p>
            <a:pPr algn="ct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平台支撑</a:t>
            </a:r>
          </a:p>
        </p:txBody>
      </p:sp>
      <p:cxnSp>
        <p:nvCxnSpPr>
          <p:cNvPr id="26" name="直接连接符 25"/>
          <p:cNvCxnSpPr/>
          <p:nvPr/>
        </p:nvCxnSpPr>
        <p:spPr>
          <a:xfrm>
            <a:off x="532787" y="842097"/>
            <a:ext cx="10729192" cy="0"/>
          </a:xfrm>
          <a:prstGeom prst="line">
            <a:avLst/>
          </a:prstGeom>
          <a:noFill/>
          <a:ln w="50800" cap="flat" cmpd="sng" algn="ctr">
            <a:gradFill flip="none" rotWithShape="1">
              <a:gsLst>
                <a:gs pos="0">
                  <a:schemeClr val="accent2">
                    <a:lumMod val="5000"/>
                    <a:lumOff val="95000"/>
                  </a:schemeClr>
                </a:gs>
                <a:gs pos="50000">
                  <a:srgbClr val="C00000"/>
                </a:gs>
                <a:gs pos="51000">
                  <a:srgbClr val="C00000"/>
                </a:gs>
                <a:gs pos="100000">
                  <a:schemeClr val="accent2">
                    <a:lumMod val="5000"/>
                    <a:lumOff val="95000"/>
                  </a:schemeClr>
                </a:gs>
              </a:gsLst>
              <a:lin ang="10800000" scaled="0"/>
              <a:tileRect/>
            </a:gradFill>
            <a:prstDash val="solid"/>
          </a:ln>
          <a:effectLst/>
        </p:spPr>
        <p:style>
          <a:lnRef idx="3">
            <a:schemeClr val="accent2"/>
          </a:lnRef>
          <a:fillRef idx="0">
            <a:schemeClr val="accent2"/>
          </a:fillRef>
          <a:effectRef idx="2">
            <a:schemeClr val="accent2"/>
          </a:effectRef>
          <a:fontRef idx="minor">
            <a:schemeClr val="tx1"/>
          </a:fontRef>
        </p:style>
      </p:cxnSp>
      <p:sp>
        <p:nvSpPr>
          <p:cNvPr id="27" name="矩形 26"/>
          <p:cNvSpPr/>
          <p:nvPr/>
        </p:nvSpPr>
        <p:spPr>
          <a:xfrm>
            <a:off x="6187820" y="1618718"/>
            <a:ext cx="5576089" cy="4857740"/>
          </a:xfrm>
          <a:prstGeom prst="rect">
            <a:avLst/>
          </a:prstGeom>
        </p:spPr>
        <p:txBody>
          <a:bodyPr wrap="square">
            <a:spAutoFit/>
          </a:bodyPr>
          <a:lstStyle/>
          <a:p>
            <a:pPr marL="0" lvl="1" algn="ctr" eaLnBrk="0" latinLnBrk="1" hangingPunct="0">
              <a:lnSpc>
                <a:spcPct val="150000"/>
              </a:lnSpc>
              <a:spcBef>
                <a:spcPts val="1000"/>
              </a:spcBef>
            </a:pPr>
            <a:r>
              <a:rPr lang="zh-CN" altLang="en-US" b="1" dirty="0">
                <a:latin typeface="微软雅黑" panose="020B0503020204020204" pitchFamily="34" charset="-122"/>
                <a:ea typeface="微软雅黑" panose="020B0503020204020204" pitchFamily="34" charset="-122"/>
              </a:rPr>
              <a:t>院内平台</a:t>
            </a:r>
            <a:endParaRPr lang="en-US" altLang="zh-CN" b="1" dirty="0">
              <a:latin typeface="微软雅黑" panose="020B0503020204020204" pitchFamily="34" charset="-122"/>
              <a:ea typeface="微软雅黑" panose="020B0503020204020204" pitchFamily="34" charset="-122"/>
            </a:endParaRPr>
          </a:p>
          <a:p>
            <a:pPr marL="0" lvl="1" eaLnBrk="0" latinLnBrk="1" hangingPunct="0">
              <a:lnSpc>
                <a:spcPct val="150000"/>
              </a:lnSpc>
              <a:spcBef>
                <a:spcPts val="1000"/>
              </a:spcBef>
            </a:pPr>
            <a:r>
              <a:rPr lang="zh-CN" altLang="en-US" b="1" dirty="0">
                <a:latin typeface="微软雅黑" panose="020B0503020204020204" pitchFamily="34" charset="-122"/>
                <a:ea typeface="微软雅黑" panose="020B0503020204020204" pitchFamily="34" charset="-122"/>
              </a:rPr>
              <a:t>重建组织架构，完善院内临床科室研究体系</a:t>
            </a:r>
            <a:endParaRPr lang="en-US" altLang="zh-CN" b="1" dirty="0">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smtClean="0">
                <a:solidFill>
                  <a:srgbClr val="C00000"/>
                </a:solidFill>
                <a:latin typeface="微软雅黑" panose="020B0503020204020204" pitchFamily="34" charset="-122"/>
                <a:ea typeface="微软雅黑" panose="020B0503020204020204" pitchFamily="34" charset="-122"/>
              </a:rPr>
              <a:t>呼吸健康研究所</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smtClean="0">
                <a:solidFill>
                  <a:srgbClr val="C00000"/>
                </a:solidFill>
                <a:latin typeface="微软雅黑" panose="020B0503020204020204" pitchFamily="34" charset="-122"/>
                <a:ea typeface="微软雅黑" panose="020B0503020204020204" pitchFamily="34" charset="-122"/>
              </a:rPr>
              <a:t>胸部肿瘤研究所</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smtClean="0">
                <a:solidFill>
                  <a:srgbClr val="C00000"/>
                </a:solidFill>
                <a:latin typeface="微软雅黑" panose="020B0503020204020204" pitchFamily="34" charset="-122"/>
                <a:ea typeface="微软雅黑" panose="020B0503020204020204" pitchFamily="34" charset="-122"/>
              </a:rPr>
              <a:t>骨科研究所                    </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（研究室共</a:t>
            </a:r>
            <a:r>
              <a:rPr lang="en-US" altLang="zh-CN" b="1" dirty="0">
                <a:solidFill>
                  <a:srgbClr val="C00000"/>
                </a:solidFill>
                <a:latin typeface="微软雅黑" panose="020B0503020204020204" pitchFamily="34" charset="-122"/>
                <a:ea typeface="微软雅黑" panose="020B0503020204020204" pitchFamily="34" charset="-122"/>
              </a:rPr>
              <a:t>92</a:t>
            </a:r>
            <a:r>
              <a:rPr lang="zh-CN" altLang="en-US" b="1" dirty="0">
                <a:solidFill>
                  <a:srgbClr val="C00000"/>
                </a:solidFill>
                <a:latin typeface="微软雅黑" panose="020B0503020204020204" pitchFamily="34" charset="-122"/>
                <a:ea typeface="微软雅黑" panose="020B0503020204020204" pitchFamily="34" charset="-122"/>
              </a:rPr>
              <a:t>个</a:t>
            </a:r>
            <a:r>
              <a:rPr lang="zh-CN" altLang="en-US" b="1" dirty="0" smtClean="0">
                <a:solidFill>
                  <a:srgbClr val="C00000"/>
                </a:solidFill>
                <a:latin typeface="微软雅黑" panose="020B0503020204020204" pitchFamily="34" charset="-122"/>
                <a:ea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smtClean="0">
                <a:solidFill>
                  <a:srgbClr val="C00000"/>
                </a:solidFill>
                <a:latin typeface="微软雅黑" panose="020B0503020204020204" pitchFamily="34" charset="-122"/>
                <a:ea typeface="微软雅黑" panose="020B0503020204020204" pitchFamily="34" charset="-122"/>
              </a:rPr>
              <a:t>泌尿外科研究所</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smtClean="0">
                <a:solidFill>
                  <a:srgbClr val="C00000"/>
                </a:solidFill>
                <a:latin typeface="微软雅黑" panose="020B0503020204020204" pitchFamily="34" charset="-122"/>
                <a:ea typeface="微软雅黑" panose="020B0503020204020204" pitchFamily="34" charset="-122"/>
              </a:rPr>
              <a:t>临床病理研究所</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smtClean="0">
                <a:solidFill>
                  <a:srgbClr val="C00000"/>
                </a:solidFill>
                <a:latin typeface="微软雅黑" panose="020B0503020204020204" pitchFamily="34" charset="-122"/>
                <a:ea typeface="微软雅黑" panose="020B0503020204020204" pitchFamily="34" charset="-122"/>
              </a:rPr>
              <a:t>肝脏疾病研究所</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lvl="1" indent="-285750" eaLnBrk="0" latinLnBrk="1" hangingPunct="0">
              <a:lnSpc>
                <a:spcPct val="150000"/>
              </a:lnSpc>
              <a:spcBef>
                <a:spcPts val="1000"/>
              </a:spcBef>
              <a:buFont typeface="Wingdings" panose="05000000000000000000" pitchFamily="2" charset="2"/>
              <a:buChar char="Ø"/>
            </a:pPr>
            <a:r>
              <a:rPr lang="zh-CN" altLang="en-US" b="1" dirty="0" smtClean="0">
                <a:solidFill>
                  <a:srgbClr val="C00000"/>
                </a:solidFill>
                <a:latin typeface="微软雅黑" panose="020B0503020204020204" pitchFamily="34" charset="-122"/>
                <a:ea typeface="微软雅黑" panose="020B0503020204020204" pitchFamily="34" charset="-122"/>
              </a:rPr>
              <a:t>疾病系统遗传研究院</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74813" y="1121544"/>
            <a:ext cx="10444567" cy="400110"/>
          </a:xfrm>
          <a:prstGeom prst="rect">
            <a:avLst/>
          </a:prstGeom>
          <a:noFill/>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以华西医院为例，</a:t>
            </a:r>
            <a:r>
              <a:rPr lang="en-US" altLang="zh-CN" sz="2000" b="1" dirty="0">
                <a:solidFill>
                  <a:srgbClr val="C00000"/>
                </a:solidFill>
                <a:latin typeface="微软雅黑" panose="020B0503020204020204" pitchFamily="34" charset="-122"/>
                <a:ea typeface="微软雅黑" panose="020B0503020204020204" pitchFamily="34" charset="-122"/>
              </a:rPr>
              <a:t>2005</a:t>
            </a:r>
            <a:r>
              <a:rPr lang="zh-CN" altLang="en-US" sz="2000" b="1" dirty="0">
                <a:solidFill>
                  <a:srgbClr val="C00000"/>
                </a:solidFill>
                <a:latin typeface="微软雅黑" panose="020B0503020204020204" pitchFamily="34" charset="-122"/>
                <a:ea typeface="微软雅黑" panose="020B0503020204020204" pitchFamily="34" charset="-122"/>
              </a:rPr>
              <a:t>年起，率先建立了首个专门的科研基地，</a:t>
            </a:r>
            <a:r>
              <a:rPr lang="zh-CN" altLang="en-US" sz="2000" b="1" dirty="0" smtClean="0">
                <a:solidFill>
                  <a:srgbClr val="C00000"/>
                </a:solidFill>
                <a:latin typeface="微软雅黑" panose="020B0503020204020204" pitchFamily="34" charset="-122"/>
                <a:ea typeface="微软雅黑" panose="020B0503020204020204" pitchFamily="34" charset="-122"/>
              </a:rPr>
              <a:t>目前科研基地已</a:t>
            </a:r>
            <a:r>
              <a:rPr lang="zh-CN" altLang="en-US" sz="2000" b="1" dirty="0">
                <a:solidFill>
                  <a:srgbClr val="C00000"/>
                </a:solidFill>
                <a:latin typeface="微软雅黑" panose="020B0503020204020204" pitchFamily="34" charset="-122"/>
                <a:ea typeface="微软雅黑" panose="020B0503020204020204" pitchFamily="34" charset="-122"/>
              </a:rPr>
              <a:t>超</a:t>
            </a:r>
            <a:r>
              <a:rPr lang="en-US" altLang="zh-CN" sz="2000" b="1" dirty="0">
                <a:solidFill>
                  <a:srgbClr val="C00000"/>
                </a:solidFill>
                <a:latin typeface="微软雅黑" panose="020B0503020204020204" pitchFamily="34" charset="-122"/>
                <a:ea typeface="微软雅黑" panose="020B0503020204020204" pitchFamily="34" charset="-122"/>
              </a:rPr>
              <a:t>32</a:t>
            </a:r>
            <a:r>
              <a:rPr lang="zh-CN" altLang="en-US" sz="2000" b="1" dirty="0">
                <a:solidFill>
                  <a:srgbClr val="C00000"/>
                </a:solidFill>
                <a:latin typeface="微软雅黑" panose="020B0503020204020204" pitchFamily="34" charset="-122"/>
                <a:ea typeface="微软雅黑" panose="020B0503020204020204" pitchFamily="34" charset="-122"/>
              </a:rPr>
              <a:t>万㎡</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332" y="1491426"/>
            <a:ext cx="7376844" cy="5165205"/>
          </a:xfrm>
          <a:prstGeom prst="rect">
            <a:avLst/>
          </a:prstGeom>
        </p:spPr>
      </p:pic>
      <p:sp>
        <p:nvSpPr>
          <p:cNvPr id="10" name="文本框 9"/>
          <p:cNvSpPr txBox="1"/>
          <p:nvPr/>
        </p:nvSpPr>
        <p:spPr>
          <a:xfrm>
            <a:off x="4597665" y="5916880"/>
            <a:ext cx="432030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临床</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基础融合信息</a:t>
            </a:r>
            <a:r>
              <a:rPr lang="zh-CN" altLang="en-US" sz="2400" b="1" dirty="0" smtClean="0">
                <a:solidFill>
                  <a:schemeClr val="bg1"/>
                </a:solidFill>
                <a:latin typeface="微软雅黑" panose="020B0503020204020204" pitchFamily="34" charset="-122"/>
                <a:ea typeface="微软雅黑" panose="020B0503020204020204" pitchFamily="34" charset="-122"/>
              </a:rPr>
              <a:t>交流平台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78a2a58f-f858-4314-0000-642b00ff5114"/>
  <p:tag name="TIMING" val="|1.3"/>
</p:tagLst>
</file>

<file path=ppt/tags/tag2.xml><?xml version="1.0" encoding="utf-8"?>
<p:tagLst xmlns:a="http://schemas.openxmlformats.org/drawingml/2006/main" xmlns:r="http://schemas.openxmlformats.org/officeDocument/2006/relationships" xmlns:p="http://schemas.openxmlformats.org/presentationml/2006/main">
  <p:tag name="ISLIDE.DIAGRAM" val="331846"/>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numdgm"/>
  <p:tag name="KSO_WM_UNIT_VALUE" val="453*679"/>
  <p:tag name="KSO_WM_UNIT_HIGHLIGHT" val="0"/>
  <p:tag name="KSO_WM_UNIT_COMPATIBLE" val="0"/>
  <p:tag name="KSO_WM_UNIT_DIAGRAM_ISNUMVISUAL" val="0"/>
  <p:tag name="KSO_WM_UNIT_DIAGRAM_ISREFERUNIT" val="0"/>
  <p:tag name="KSO_WM_DIAGRAM_GROUP_CODE" val="m1-1"/>
  <p:tag name="KSO_WM_UNIT_TYPE" val="m_h_d"/>
  <p:tag name="KSO_WM_UNIT_INDEX" val="1_1_1"/>
  <p:tag name="KSO_WM_UNIT_ID" val="diagram20199368_1*m_h_d*1_1_1"/>
  <p:tag name="KSO_WM_TEMPLATE_CATEGORY" val="diagram"/>
  <p:tag name="KSO_WM_TEMPLATE_INDEX" val="20199368"/>
  <p:tag name="KSO_WM_UNIT_SUPPORT_UNIT_TYPE" val="[]"/>
  <p:tag name="KSO_WM_UNIT_LAYERLEVEL" val="1_1_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ID" val="diagram9355_1"/>
  <p:tag name="KSO_WM_SLIDE_INDEX" val="1"/>
  <p:tag name="KSO_WM_SLIDE_LAYOUT" val="a_d"/>
  <p:tag name="KSO_WM_SLIDE_LAYOUT_CNT" val="1_3"/>
  <p:tag name="KSO_WM_SLIDE_TYPE" val="text"/>
  <p:tag name="KSO_WM_BEAUTIFY_FLAG" val="#wm#"/>
  <p:tag name="KSO_WM_SLIDE_POSITION" val="333*46"/>
  <p:tag name="KSO_WM_SLIDE_SIZE" val="307*449"/>
  <p:tag name="KSO_WM_SLIDE_ITEM_CNT" val="3"/>
  <p:tag name="KSO_WM_TEMPLATE_CATEGORY" val="diagram"/>
  <p:tag name="KSO_WM_TEMPLATE_INDEX" val="9355"/>
  <p:tag name="KSO_WM_TAG_VERSION" val="1.0"/>
</p:tagLst>
</file>

<file path=ppt/tags/tag5.xml><?xml version="1.0" encoding="utf-8"?>
<p:tagLst xmlns:a="http://schemas.openxmlformats.org/drawingml/2006/main" xmlns:r="http://schemas.openxmlformats.org/officeDocument/2006/relationships" xmlns:p="http://schemas.openxmlformats.org/presentationml/2006/main">
  <p:tag name="KSO_WM_SLIDE_ID" val="diagram489_3"/>
  <p:tag name="KSO_WM_SLIDE_INDEX" val="3"/>
  <p:tag name="KSO_WM_SLIDE_ITEM_CNT" val="4"/>
  <p:tag name="KSO_WM_SLIDE_LAYOUT" val="a_l"/>
  <p:tag name="KSO_WM_SLIDE_LAYOUT_CNT" val="1_1"/>
  <p:tag name="KSO_WM_SLIDE_TYPE" val="text"/>
  <p:tag name="KSO_WM_BEAUTIFY_FLAG" val="#wm#"/>
  <p:tag name="KSO_WM_SLIDE_POSITION" val="37*163"/>
  <p:tag name="KSO_WM_SLIDE_SIZE" val="646*316"/>
  <p:tag name="KSO_WM_TEMPLATE_CATEGORY" val="diagram"/>
  <p:tag name="KSO_WM_TEMPLATE_INDEX" val="489"/>
  <p:tag name="KSO_WM_DIAGRAM_GROUP_CODE" val="l1-1"/>
  <p:tag name="KSO_WM_TAG_VERSION" val="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主管人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3017</Words>
  <Application>Microsoft Office PowerPoint</Application>
  <PresentationFormat>Grand écran</PresentationFormat>
  <Paragraphs>288</Paragraphs>
  <Slides>17</Slides>
  <Notes>7</Notes>
  <HiddenSlides>0</HiddenSlides>
  <MMClips>0</MMClips>
  <ScaleCrop>false</ScaleCrop>
  <HeadingPairs>
    <vt:vector size="6" baseType="variant">
      <vt:variant>
        <vt:lpstr>Polices utilisées</vt:lpstr>
      </vt:variant>
      <vt:variant>
        <vt:i4>21</vt:i4>
      </vt:variant>
      <vt:variant>
        <vt:lpstr>Thème</vt:lpstr>
      </vt:variant>
      <vt:variant>
        <vt:i4>2</vt:i4>
      </vt:variant>
      <vt:variant>
        <vt:lpstr>Titres des diapositives</vt:lpstr>
      </vt:variant>
      <vt:variant>
        <vt:i4>17</vt:i4>
      </vt:variant>
    </vt:vector>
  </HeadingPairs>
  <TitlesOfParts>
    <vt:vector size="40" baseType="lpstr">
      <vt:lpstr>等线</vt:lpstr>
      <vt:lpstr>等线 Light</vt:lpstr>
      <vt:lpstr>맑은 고딕</vt:lpstr>
      <vt:lpstr>微软雅黑</vt:lpstr>
      <vt:lpstr>Microsoft YaHei UI</vt:lpstr>
      <vt:lpstr>宋体</vt:lpstr>
      <vt:lpstr>华文细黑</vt:lpstr>
      <vt:lpstr>华文行楷</vt:lpstr>
      <vt:lpstr>华文中宋</vt:lpstr>
      <vt:lpstr>幼圆</vt:lpstr>
      <vt:lpstr>方正粗黑宋简体</vt:lpstr>
      <vt:lpstr>Arial</vt:lpstr>
      <vt:lpstr>Calibri</vt:lpstr>
      <vt:lpstr>Calibri Light</vt:lpstr>
      <vt:lpstr>Century Gothic</vt:lpstr>
      <vt:lpstr>Courier New</vt:lpstr>
      <vt:lpstr>Franklin Gothic Medium</vt:lpstr>
      <vt:lpstr>Impact</vt:lpstr>
      <vt:lpstr>Palatino Linotype</vt:lpstr>
      <vt:lpstr>Verdana</vt:lpstr>
      <vt:lpstr>Wingdings</vt:lpstr>
      <vt:lpstr>2_主管人员</vt:lpstr>
      <vt:lpstr>1_默认设计模板</vt:lpstr>
      <vt:lpstr>Présentation PowerPoint</vt:lpstr>
      <vt:lpstr>Présentation PowerPoint</vt:lpstr>
      <vt:lpstr> Universités de recherche et institutions médicales dans le monde</vt:lpstr>
      <vt:lpstr>Définition de l'hôpital de recherche</vt:lpstr>
      <vt:lpstr>Indice d'évaluation de l'hôpital de recherche</vt:lpstr>
      <vt:lpstr>Présentation PowerPoint</vt:lpstr>
      <vt:lpstr> L'héritage historique des hôpitaux de recherche</vt:lpstr>
      <vt:lpstr>Présentation PowerPoint</vt:lpstr>
      <vt:lpstr>Présentation PowerPoint</vt:lpstr>
      <vt:lpstr>Présentation PowerPoint</vt:lpstr>
      <vt:lpstr>Présentation PowerPoint</vt:lpstr>
      <vt:lpstr>Présentation PowerPoint</vt:lpstr>
      <vt:lpstr> Le système de gestion encourage et réglemente la recherche clinique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137000435@qq.com</dc:creator>
  <cp:lastModifiedBy>LEI Ping</cp:lastModifiedBy>
  <cp:revision>181</cp:revision>
  <cp:lastPrinted>2020-04-23T08:02:00Z</cp:lastPrinted>
  <dcterms:created xsi:type="dcterms:W3CDTF">2020-03-27T05:42:00Z</dcterms:created>
  <dcterms:modified xsi:type="dcterms:W3CDTF">2020-07-19T09:14:29Z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